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88"/>
  </p:notesMasterIdLst>
  <p:sldIdLst>
    <p:sldId id="256" r:id="rId2"/>
    <p:sldId id="257" r:id="rId3"/>
    <p:sldId id="311" r:id="rId4"/>
    <p:sldId id="322" r:id="rId5"/>
    <p:sldId id="323" r:id="rId6"/>
    <p:sldId id="354" r:id="rId7"/>
    <p:sldId id="261" r:id="rId8"/>
    <p:sldId id="312" r:id="rId9"/>
    <p:sldId id="262" r:id="rId10"/>
    <p:sldId id="351" r:id="rId11"/>
    <p:sldId id="352" r:id="rId12"/>
    <p:sldId id="355" r:id="rId13"/>
    <p:sldId id="356" r:id="rId14"/>
    <p:sldId id="313" r:id="rId15"/>
    <p:sldId id="314" r:id="rId16"/>
    <p:sldId id="315" r:id="rId17"/>
    <p:sldId id="316" r:id="rId18"/>
    <p:sldId id="358" r:id="rId19"/>
    <p:sldId id="263" r:id="rId20"/>
    <p:sldId id="264" r:id="rId21"/>
    <p:sldId id="337" r:id="rId22"/>
    <p:sldId id="268" r:id="rId23"/>
    <p:sldId id="269" r:id="rId24"/>
    <p:sldId id="270" r:id="rId25"/>
    <p:sldId id="271" r:id="rId26"/>
    <p:sldId id="359" r:id="rId27"/>
    <p:sldId id="274" r:id="rId28"/>
    <p:sldId id="275" r:id="rId29"/>
    <p:sldId id="276" r:id="rId30"/>
    <p:sldId id="277" r:id="rId31"/>
    <p:sldId id="278" r:id="rId32"/>
    <p:sldId id="317" r:id="rId33"/>
    <p:sldId id="331" r:id="rId34"/>
    <p:sldId id="318" r:id="rId35"/>
    <p:sldId id="319" r:id="rId36"/>
    <p:sldId id="321" r:id="rId37"/>
    <p:sldId id="320" r:id="rId38"/>
    <p:sldId id="324" r:id="rId39"/>
    <p:sldId id="325" r:id="rId40"/>
    <p:sldId id="326" r:id="rId41"/>
    <p:sldId id="327" r:id="rId42"/>
    <p:sldId id="328" r:id="rId43"/>
    <p:sldId id="329" r:id="rId44"/>
    <p:sldId id="279" r:id="rId45"/>
    <p:sldId id="330" r:id="rId46"/>
    <p:sldId id="287" r:id="rId47"/>
    <p:sldId id="288" r:id="rId48"/>
    <p:sldId id="289" r:id="rId49"/>
    <p:sldId id="290" r:id="rId50"/>
    <p:sldId id="291" r:id="rId51"/>
    <p:sldId id="292" r:id="rId52"/>
    <p:sldId id="293" r:id="rId53"/>
    <p:sldId id="297" r:id="rId54"/>
    <p:sldId id="353" r:id="rId55"/>
    <p:sldId id="340" r:id="rId56"/>
    <p:sldId id="294" r:id="rId57"/>
    <p:sldId id="295" r:id="rId58"/>
    <p:sldId id="296" r:id="rId59"/>
    <p:sldId id="300" r:id="rId60"/>
    <p:sldId id="341" r:id="rId61"/>
    <p:sldId id="342" r:id="rId62"/>
    <p:sldId id="343" r:id="rId63"/>
    <p:sldId id="301" r:id="rId64"/>
    <p:sldId id="333" r:id="rId65"/>
    <p:sldId id="302" r:id="rId66"/>
    <p:sldId id="339" r:id="rId67"/>
    <p:sldId id="338" r:id="rId68"/>
    <p:sldId id="334" r:id="rId69"/>
    <p:sldId id="335" r:id="rId70"/>
    <p:sldId id="303" r:id="rId71"/>
    <p:sldId id="332" r:id="rId72"/>
    <p:sldId id="304" r:id="rId73"/>
    <p:sldId id="305" r:id="rId74"/>
    <p:sldId id="336" r:id="rId75"/>
    <p:sldId id="306" r:id="rId76"/>
    <p:sldId id="307" r:id="rId77"/>
    <p:sldId id="308" r:id="rId78"/>
    <p:sldId id="344" r:id="rId79"/>
    <p:sldId id="345" r:id="rId80"/>
    <p:sldId id="346" r:id="rId81"/>
    <p:sldId id="347" r:id="rId82"/>
    <p:sldId id="348" r:id="rId83"/>
    <p:sldId id="357" r:id="rId84"/>
    <p:sldId id="349" r:id="rId85"/>
    <p:sldId id="350" r:id="rId86"/>
    <p:sldId id="310" r:id="rId8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26" autoAdjust="0"/>
  </p:normalViewPr>
  <p:slideViewPr>
    <p:cSldViewPr>
      <p:cViewPr varScale="1">
        <p:scale>
          <a:sx n="82" d="100"/>
          <a:sy n="82" d="100"/>
        </p:scale>
        <p:origin x="147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44F1AC8-1B05-4C6C-8D64-06637149599B}" type="datetimeFigureOut">
              <a:rPr lang="en-US" smtClean="0"/>
              <a:t>6/28/2024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91DCF03-00DF-4201-A859-DE7E8E4EDE94}" type="slidenum">
              <a:rPr lang="en-US" smtClean="0"/>
              <a:t>‹#›</a:t>
            </a:fld>
            <a:endParaRPr lang="en-US"/>
          </a:p>
        </p:txBody>
      </p:sp>
    </p:spTree>
    <p:extLst>
      <p:ext uri="{BB962C8B-B14F-4D97-AF65-F5344CB8AC3E}">
        <p14:creationId xmlns:p14="http://schemas.microsoft.com/office/powerpoint/2010/main" val="135019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6</a:t>
            </a:fld>
            <a:endParaRPr lang="en-US"/>
          </a:p>
        </p:txBody>
      </p:sp>
    </p:spTree>
    <p:extLst>
      <p:ext uri="{BB962C8B-B14F-4D97-AF65-F5344CB8AC3E}">
        <p14:creationId xmlns:p14="http://schemas.microsoft.com/office/powerpoint/2010/main" val="130213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12</a:t>
            </a:fld>
            <a:endParaRPr lang="en-US"/>
          </a:p>
        </p:txBody>
      </p:sp>
    </p:spTree>
    <p:extLst>
      <p:ext uri="{BB962C8B-B14F-4D97-AF65-F5344CB8AC3E}">
        <p14:creationId xmlns:p14="http://schemas.microsoft.com/office/powerpoint/2010/main" val="337107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14</a:t>
            </a:fld>
            <a:endParaRPr lang="en-US"/>
          </a:p>
        </p:txBody>
      </p:sp>
    </p:spTree>
    <p:extLst>
      <p:ext uri="{BB962C8B-B14F-4D97-AF65-F5344CB8AC3E}">
        <p14:creationId xmlns:p14="http://schemas.microsoft.com/office/powerpoint/2010/main" val="17376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50</a:t>
            </a:fld>
            <a:endParaRPr lang="en-US"/>
          </a:p>
        </p:txBody>
      </p:sp>
    </p:spTree>
    <p:extLst>
      <p:ext uri="{BB962C8B-B14F-4D97-AF65-F5344CB8AC3E}">
        <p14:creationId xmlns:p14="http://schemas.microsoft.com/office/powerpoint/2010/main" val="1878865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54</a:t>
            </a:fld>
            <a:endParaRPr lang="en-US"/>
          </a:p>
        </p:txBody>
      </p:sp>
    </p:spTree>
    <p:extLst>
      <p:ext uri="{BB962C8B-B14F-4D97-AF65-F5344CB8AC3E}">
        <p14:creationId xmlns:p14="http://schemas.microsoft.com/office/powerpoint/2010/main" val="3550012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79</a:t>
            </a:fld>
            <a:endParaRPr lang="en-US"/>
          </a:p>
        </p:txBody>
      </p:sp>
    </p:spTree>
    <p:extLst>
      <p:ext uri="{BB962C8B-B14F-4D97-AF65-F5344CB8AC3E}">
        <p14:creationId xmlns:p14="http://schemas.microsoft.com/office/powerpoint/2010/main" val="40345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C589-7767-44C4-7E20-54F19F5A9A9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75C4283-4730-DC57-D101-1062FDFAE8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9B3C54D-86CF-AB93-B733-CED1414350D1}"/>
              </a:ext>
            </a:extLst>
          </p:cNvPr>
          <p:cNvSpPr>
            <a:spLocks noGrp="1"/>
          </p:cNvSpPr>
          <p:nvPr>
            <p:ph type="dt" sz="half" idx="10"/>
          </p:nvPr>
        </p:nvSpPr>
        <p:spPr/>
        <p:txBody>
          <a:bodyPr/>
          <a:lstStyle/>
          <a:p>
            <a:fld id="{1D8BD707-D9CF-40AE-B4C6-C98DA3205C09}" type="datetimeFigureOut">
              <a:rPr lang="en-US" smtClean="0"/>
              <a:t>6/28/2024</a:t>
            </a:fld>
            <a:endParaRPr lang="en-US"/>
          </a:p>
        </p:txBody>
      </p:sp>
      <p:sp>
        <p:nvSpPr>
          <p:cNvPr id="5" name="Footer Placeholder 4">
            <a:extLst>
              <a:ext uri="{FF2B5EF4-FFF2-40B4-BE49-F238E27FC236}">
                <a16:creationId xmlns:a16="http://schemas.microsoft.com/office/drawing/2014/main" id="{8582E2BA-EBE3-358C-502E-789E070E3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3E4C5-9991-B7FD-6F03-15D508F8BD3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6161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26CD-16F6-0F2C-C8E7-C1991E88C6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A1FC6D-9879-5CCA-85F0-12160673D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7BD1-BB1D-4886-13C8-BA092583DDA0}"/>
              </a:ext>
            </a:extLst>
          </p:cNvPr>
          <p:cNvSpPr>
            <a:spLocks noGrp="1"/>
          </p:cNvSpPr>
          <p:nvPr>
            <p:ph type="dt" sz="half" idx="10"/>
          </p:nvPr>
        </p:nvSpPr>
        <p:spPr/>
        <p:txBody>
          <a:bodyPr/>
          <a:lstStyle/>
          <a:p>
            <a:fld id="{1D8BD707-D9CF-40AE-B4C6-C98DA3205C09}" type="datetimeFigureOut">
              <a:rPr lang="en-US" smtClean="0"/>
              <a:t>6/28/2024</a:t>
            </a:fld>
            <a:endParaRPr lang="en-US"/>
          </a:p>
        </p:txBody>
      </p:sp>
      <p:sp>
        <p:nvSpPr>
          <p:cNvPr id="5" name="Footer Placeholder 4">
            <a:extLst>
              <a:ext uri="{FF2B5EF4-FFF2-40B4-BE49-F238E27FC236}">
                <a16:creationId xmlns:a16="http://schemas.microsoft.com/office/drawing/2014/main" id="{D6F9F40A-0269-FB6D-D103-E44FC4F29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3D6D3-B6E6-9C52-2EFC-D64ECE2E9FC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7889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F69EC-BE20-CF26-F843-DC676447F8D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7CCE3-A398-8054-9CED-7F063FBA6C94}"/>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3E587-2B49-6213-4B6A-186BB6952BAD}"/>
              </a:ext>
            </a:extLst>
          </p:cNvPr>
          <p:cNvSpPr>
            <a:spLocks noGrp="1"/>
          </p:cNvSpPr>
          <p:nvPr>
            <p:ph type="dt" sz="half" idx="10"/>
          </p:nvPr>
        </p:nvSpPr>
        <p:spPr/>
        <p:txBody>
          <a:bodyPr/>
          <a:lstStyle/>
          <a:p>
            <a:fld id="{1D8BD707-D9CF-40AE-B4C6-C98DA3205C09}" type="datetimeFigureOut">
              <a:rPr lang="en-US" smtClean="0"/>
              <a:t>6/28/2024</a:t>
            </a:fld>
            <a:endParaRPr lang="en-US"/>
          </a:p>
        </p:txBody>
      </p:sp>
      <p:sp>
        <p:nvSpPr>
          <p:cNvPr id="5" name="Footer Placeholder 4">
            <a:extLst>
              <a:ext uri="{FF2B5EF4-FFF2-40B4-BE49-F238E27FC236}">
                <a16:creationId xmlns:a16="http://schemas.microsoft.com/office/drawing/2014/main" id="{974DC920-42D9-11BE-0359-6D9246D9B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7BCF7-56BC-F16D-8181-160C0FE5CE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41368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930333"/>
                </a:solidFill>
                <a:latin typeface="Times New Roman"/>
                <a:cs typeface="Times New Roman"/>
              </a:defRPr>
            </a:lvl1pPr>
          </a:lstStyle>
          <a:p>
            <a:endParaRPr/>
          </a:p>
        </p:txBody>
      </p:sp>
      <p:sp>
        <p:nvSpPr>
          <p:cNvPr id="3" name="Holder 3"/>
          <p:cNvSpPr>
            <a:spLocks noGrp="1"/>
          </p:cNvSpPr>
          <p:nvPr>
            <p:ph sz="half" idx="2"/>
          </p:nvPr>
        </p:nvSpPr>
        <p:spPr>
          <a:xfrm>
            <a:off x="457200" y="1577341"/>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1"/>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33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DA68-3B39-E44C-A806-9F0CB84F7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5EDE2-10BB-3E70-8229-FE5A6FA8D5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43FD5-8D31-81D5-4D29-533FE160BB69}"/>
              </a:ext>
            </a:extLst>
          </p:cNvPr>
          <p:cNvSpPr>
            <a:spLocks noGrp="1"/>
          </p:cNvSpPr>
          <p:nvPr>
            <p:ph type="dt" sz="half" idx="10"/>
          </p:nvPr>
        </p:nvSpPr>
        <p:spPr/>
        <p:txBody>
          <a:bodyPr/>
          <a:lstStyle/>
          <a:p>
            <a:fld id="{1D8BD707-D9CF-40AE-B4C6-C98DA3205C09}" type="datetimeFigureOut">
              <a:rPr lang="en-US" smtClean="0"/>
              <a:t>6/28/2024</a:t>
            </a:fld>
            <a:endParaRPr lang="en-US"/>
          </a:p>
        </p:txBody>
      </p:sp>
      <p:sp>
        <p:nvSpPr>
          <p:cNvPr id="5" name="Footer Placeholder 4">
            <a:extLst>
              <a:ext uri="{FF2B5EF4-FFF2-40B4-BE49-F238E27FC236}">
                <a16:creationId xmlns:a16="http://schemas.microsoft.com/office/drawing/2014/main" id="{F4D3F232-0574-B6D1-1D70-4A4E609E6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2D02-F0CC-C110-60AA-EB0CD687647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2077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A5B4-5C85-6078-479D-C35D72D1AE4B}"/>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DC17DF-B980-0F66-AD84-E1A403663615}"/>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ACF10-7AF3-FC34-1E3D-EB9392AF27D2}"/>
              </a:ext>
            </a:extLst>
          </p:cNvPr>
          <p:cNvSpPr>
            <a:spLocks noGrp="1"/>
          </p:cNvSpPr>
          <p:nvPr>
            <p:ph type="dt" sz="half" idx="10"/>
          </p:nvPr>
        </p:nvSpPr>
        <p:spPr/>
        <p:txBody>
          <a:bodyPr/>
          <a:lstStyle/>
          <a:p>
            <a:fld id="{1D8BD707-D9CF-40AE-B4C6-C98DA3205C09}" type="datetimeFigureOut">
              <a:rPr lang="en-US" smtClean="0"/>
              <a:t>6/28/2024</a:t>
            </a:fld>
            <a:endParaRPr lang="en-US"/>
          </a:p>
        </p:txBody>
      </p:sp>
      <p:sp>
        <p:nvSpPr>
          <p:cNvPr id="5" name="Footer Placeholder 4">
            <a:extLst>
              <a:ext uri="{FF2B5EF4-FFF2-40B4-BE49-F238E27FC236}">
                <a16:creationId xmlns:a16="http://schemas.microsoft.com/office/drawing/2014/main" id="{5ECBFA8C-64F4-34C8-769C-56178FE92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E031-0EC7-9B27-C95E-61234C51146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2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18C0-CBC1-A5A2-AC4E-62FA90B480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36010-DDC9-5A47-1CDF-AEE5F38B0D4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8A56A-283E-38B3-6676-7F0F9A93558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63DB0-BC18-ACC7-561F-DDBCC5CD74AE}"/>
              </a:ext>
            </a:extLst>
          </p:cNvPr>
          <p:cNvSpPr>
            <a:spLocks noGrp="1"/>
          </p:cNvSpPr>
          <p:nvPr>
            <p:ph type="dt" sz="half" idx="10"/>
          </p:nvPr>
        </p:nvSpPr>
        <p:spPr/>
        <p:txBody>
          <a:bodyPr/>
          <a:lstStyle/>
          <a:p>
            <a:fld id="{1D8BD707-D9CF-40AE-B4C6-C98DA3205C09}" type="datetimeFigureOut">
              <a:rPr lang="en-US" smtClean="0"/>
              <a:t>6/28/2024</a:t>
            </a:fld>
            <a:endParaRPr lang="en-US"/>
          </a:p>
        </p:txBody>
      </p:sp>
      <p:sp>
        <p:nvSpPr>
          <p:cNvPr id="6" name="Footer Placeholder 5">
            <a:extLst>
              <a:ext uri="{FF2B5EF4-FFF2-40B4-BE49-F238E27FC236}">
                <a16:creationId xmlns:a16="http://schemas.microsoft.com/office/drawing/2014/main" id="{CCD0CEC9-B5D4-1351-647F-90CBC255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695A8-3060-E04C-F971-92E7E3B9C6D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471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E592-2CF8-31E8-9CDA-11253C915CB3}"/>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06EE7-908C-098E-A381-C623EF2F37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1F3CB0F-6DF3-4AD3-C631-82F16AF66BD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2CC9AB-B174-70B9-32F9-AB6A4C539EEC}"/>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F76BB-5F97-4ED8-45E0-54DD006C19B6}"/>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3E275-E43B-475B-C59A-EE15F7B6E919}"/>
              </a:ext>
            </a:extLst>
          </p:cNvPr>
          <p:cNvSpPr>
            <a:spLocks noGrp="1"/>
          </p:cNvSpPr>
          <p:nvPr>
            <p:ph type="dt" sz="half" idx="10"/>
          </p:nvPr>
        </p:nvSpPr>
        <p:spPr/>
        <p:txBody>
          <a:bodyPr/>
          <a:lstStyle/>
          <a:p>
            <a:fld id="{1D8BD707-D9CF-40AE-B4C6-C98DA3205C09}" type="datetimeFigureOut">
              <a:rPr lang="en-US" smtClean="0"/>
              <a:t>6/28/2024</a:t>
            </a:fld>
            <a:endParaRPr lang="en-US"/>
          </a:p>
        </p:txBody>
      </p:sp>
      <p:sp>
        <p:nvSpPr>
          <p:cNvPr id="8" name="Footer Placeholder 7">
            <a:extLst>
              <a:ext uri="{FF2B5EF4-FFF2-40B4-BE49-F238E27FC236}">
                <a16:creationId xmlns:a16="http://schemas.microsoft.com/office/drawing/2014/main" id="{B5389014-1879-8BBB-7B47-AF666057F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E4F2A6-B7D1-B30D-75D2-6F0DF8CA09F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041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6551-B64A-D85B-6EA8-325D8B90AD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DD3E0-63E3-6554-6409-3161E7D24F6D}"/>
              </a:ext>
            </a:extLst>
          </p:cNvPr>
          <p:cNvSpPr>
            <a:spLocks noGrp="1"/>
          </p:cNvSpPr>
          <p:nvPr>
            <p:ph type="dt" sz="half" idx="10"/>
          </p:nvPr>
        </p:nvSpPr>
        <p:spPr/>
        <p:txBody>
          <a:bodyPr/>
          <a:lstStyle/>
          <a:p>
            <a:fld id="{1D8BD707-D9CF-40AE-B4C6-C98DA3205C09}" type="datetimeFigureOut">
              <a:rPr lang="en-US" smtClean="0"/>
              <a:t>6/28/2024</a:t>
            </a:fld>
            <a:endParaRPr lang="en-US"/>
          </a:p>
        </p:txBody>
      </p:sp>
      <p:sp>
        <p:nvSpPr>
          <p:cNvPr id="4" name="Footer Placeholder 3">
            <a:extLst>
              <a:ext uri="{FF2B5EF4-FFF2-40B4-BE49-F238E27FC236}">
                <a16:creationId xmlns:a16="http://schemas.microsoft.com/office/drawing/2014/main" id="{1AEEC751-5772-EEF8-71C9-46B630FAE6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9EC19-9BB5-7FCA-2A15-76810521849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5983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7718A-F001-7594-F3BC-BAB86C19261B}"/>
              </a:ext>
            </a:extLst>
          </p:cNvPr>
          <p:cNvSpPr>
            <a:spLocks noGrp="1"/>
          </p:cNvSpPr>
          <p:nvPr>
            <p:ph type="dt" sz="half" idx="10"/>
          </p:nvPr>
        </p:nvSpPr>
        <p:spPr/>
        <p:txBody>
          <a:bodyPr/>
          <a:lstStyle/>
          <a:p>
            <a:fld id="{1D8BD707-D9CF-40AE-B4C6-C98DA3205C09}" type="datetimeFigureOut">
              <a:rPr lang="en-US" smtClean="0"/>
              <a:t>6/28/2024</a:t>
            </a:fld>
            <a:endParaRPr lang="en-US"/>
          </a:p>
        </p:txBody>
      </p:sp>
      <p:sp>
        <p:nvSpPr>
          <p:cNvPr id="3" name="Footer Placeholder 2">
            <a:extLst>
              <a:ext uri="{FF2B5EF4-FFF2-40B4-BE49-F238E27FC236}">
                <a16:creationId xmlns:a16="http://schemas.microsoft.com/office/drawing/2014/main" id="{CBCC35CB-D10A-2652-F24B-DF534D9F4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53799-22F7-38D6-E583-AD39E7BB9FA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5340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F672-2F75-F34D-B2DD-96124869CF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D8D23E-3FD8-7FEA-3A5A-E1B9A9F40295}"/>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DB49A-D3BB-E730-6BCE-28BD927ECE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842B29-DF70-D941-EA5A-9BEA82B73A4D}"/>
              </a:ext>
            </a:extLst>
          </p:cNvPr>
          <p:cNvSpPr>
            <a:spLocks noGrp="1"/>
          </p:cNvSpPr>
          <p:nvPr>
            <p:ph type="dt" sz="half" idx="10"/>
          </p:nvPr>
        </p:nvSpPr>
        <p:spPr/>
        <p:txBody>
          <a:bodyPr/>
          <a:lstStyle/>
          <a:p>
            <a:fld id="{1D8BD707-D9CF-40AE-B4C6-C98DA3205C09}" type="datetimeFigureOut">
              <a:rPr lang="en-US" smtClean="0"/>
              <a:t>6/28/2024</a:t>
            </a:fld>
            <a:endParaRPr lang="en-US"/>
          </a:p>
        </p:txBody>
      </p:sp>
      <p:sp>
        <p:nvSpPr>
          <p:cNvPr id="6" name="Footer Placeholder 5">
            <a:extLst>
              <a:ext uri="{FF2B5EF4-FFF2-40B4-BE49-F238E27FC236}">
                <a16:creationId xmlns:a16="http://schemas.microsoft.com/office/drawing/2014/main" id="{F9707E37-09F5-4063-DB73-A4FEAC112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7C1E5-0883-9D9A-4D5F-1B0ACD9288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6616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EB0-61C6-7F97-1274-DE92FDFC0E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297F6F-6A7F-B922-3F1B-A5A2D6CF87BB}"/>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EF71618-5AF2-D680-3146-74681CD338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D2CC1A-96F4-0937-CAE7-FFC609693CE6}"/>
              </a:ext>
            </a:extLst>
          </p:cNvPr>
          <p:cNvSpPr>
            <a:spLocks noGrp="1"/>
          </p:cNvSpPr>
          <p:nvPr>
            <p:ph type="dt" sz="half" idx="10"/>
          </p:nvPr>
        </p:nvSpPr>
        <p:spPr/>
        <p:txBody>
          <a:bodyPr/>
          <a:lstStyle/>
          <a:p>
            <a:fld id="{1D8BD707-D9CF-40AE-B4C6-C98DA3205C09}" type="datetimeFigureOut">
              <a:rPr lang="en-US" smtClean="0"/>
              <a:t>6/28/2024</a:t>
            </a:fld>
            <a:endParaRPr lang="en-US"/>
          </a:p>
        </p:txBody>
      </p:sp>
      <p:sp>
        <p:nvSpPr>
          <p:cNvPr id="6" name="Footer Placeholder 5">
            <a:extLst>
              <a:ext uri="{FF2B5EF4-FFF2-40B4-BE49-F238E27FC236}">
                <a16:creationId xmlns:a16="http://schemas.microsoft.com/office/drawing/2014/main" id="{7629E799-93DD-6BFA-A49D-96D4396FF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11E94-E953-9942-6B2F-DDE2C95C43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529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27539-EEFE-792B-DFFD-7E691092BBF0}"/>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34EEF-09D9-F265-8269-A055E36B682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E2116-7166-DD01-4BA3-BFC9C9CD993F}"/>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6/28/2024</a:t>
            </a:fld>
            <a:endParaRPr lang="en-US"/>
          </a:p>
        </p:txBody>
      </p:sp>
      <p:sp>
        <p:nvSpPr>
          <p:cNvPr id="5" name="Footer Placeholder 4">
            <a:extLst>
              <a:ext uri="{FF2B5EF4-FFF2-40B4-BE49-F238E27FC236}">
                <a16:creationId xmlns:a16="http://schemas.microsoft.com/office/drawing/2014/main" id="{E766BF99-B70E-1DA2-FF2A-B619D10DE559}"/>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DFD455-2C8A-EF5F-BD4A-D8FF82D29D11}"/>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1225558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ann.ece.ufl.edu/courses/eel6686_15spr/papers/An_Overview_of_Fault_Tolerance_Techniques_for_Real-Time_Operating_Systems-libre.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en.wikipedia.org/wiki/DO178C"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76402" y="2286002"/>
            <a:ext cx="5322051" cy="2053127"/>
          </a:xfrm>
          <a:prstGeom prst="rect">
            <a:avLst/>
          </a:prstGeom>
        </p:spPr>
        <p:txBody>
          <a:bodyPr vert="horz" wrap="square" lIns="0" tIns="13971" rIns="0" bIns="0" rtlCol="0" anchor="ctr">
            <a:spAutoFit/>
          </a:bodyPr>
          <a:lstStyle/>
          <a:p>
            <a:pPr marL="43814" algn="ctr">
              <a:lnSpc>
                <a:spcPts val="5285"/>
              </a:lnSpc>
              <a:spcBef>
                <a:spcPts val="111"/>
              </a:spcBef>
            </a:pPr>
            <a:r>
              <a:rPr sz="4500" b="1" dirty="0">
                <a:solidFill>
                  <a:srgbClr val="002060"/>
                </a:solidFill>
              </a:rPr>
              <a:t>RTOS</a:t>
            </a:r>
            <a:r>
              <a:rPr lang="en-US" sz="4500" b="1" dirty="0">
                <a:solidFill>
                  <a:srgbClr val="002060"/>
                </a:solidFill>
              </a:rPr>
              <a:t> Concepts </a:t>
            </a:r>
            <a:r>
              <a:rPr lang="en-US" sz="4500" b="1" dirty="0">
                <a:solidFill>
                  <a:srgbClr val="002060"/>
                </a:solidFill>
                <a:cs typeface="Times New Roman"/>
              </a:rPr>
              <a:t>for</a:t>
            </a:r>
            <a:br>
              <a:rPr lang="en-US" sz="4500" b="1" dirty="0">
                <a:solidFill>
                  <a:srgbClr val="002060"/>
                </a:solidFill>
                <a:cs typeface="Times New Roman"/>
              </a:rPr>
            </a:br>
            <a:r>
              <a:rPr lang="en-US" sz="4500" b="1" dirty="0">
                <a:solidFill>
                  <a:srgbClr val="002060"/>
                </a:solidFill>
                <a:cs typeface="Times New Roman"/>
              </a:rPr>
              <a:t>Embedded Systems</a:t>
            </a:r>
            <a:br>
              <a:rPr lang="en-US" sz="4600" dirty="0">
                <a:latin typeface="Times New Roman"/>
                <a:cs typeface="Times New Roman"/>
              </a:rPr>
            </a:br>
            <a:endParaRPr sz="4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0F7B-15AE-24D2-37A1-09AA8DCBF933}"/>
              </a:ext>
            </a:extLst>
          </p:cNvPr>
          <p:cNvSpPr>
            <a:spLocks noGrp="1"/>
          </p:cNvSpPr>
          <p:nvPr>
            <p:ph type="title"/>
          </p:nvPr>
        </p:nvSpPr>
        <p:spPr>
          <a:xfrm>
            <a:off x="0" y="365128"/>
            <a:ext cx="9144000" cy="1325563"/>
          </a:xfrm>
        </p:spPr>
        <p:txBody>
          <a:bodyPr>
            <a:noAutofit/>
          </a:bodyPr>
          <a:lstStyle/>
          <a:p>
            <a:r>
              <a:rPr lang="en-US" sz="4500" b="1" dirty="0">
                <a:solidFill>
                  <a:srgbClr val="002060"/>
                </a:solidFill>
              </a:rPr>
              <a:t>Ways to Guarantee Real Time Behavior</a:t>
            </a:r>
          </a:p>
        </p:txBody>
      </p:sp>
      <p:sp>
        <p:nvSpPr>
          <p:cNvPr id="3" name="Content Placeholder 2">
            <a:extLst>
              <a:ext uri="{FF2B5EF4-FFF2-40B4-BE49-F238E27FC236}">
                <a16:creationId xmlns:a16="http://schemas.microsoft.com/office/drawing/2014/main" id="{081B5728-9FF1-CE20-443E-8C3898FA903D}"/>
              </a:ext>
            </a:extLst>
          </p:cNvPr>
          <p:cNvSpPr>
            <a:spLocks noGrp="1"/>
          </p:cNvSpPr>
          <p:nvPr>
            <p:ph idx="1"/>
          </p:nvPr>
        </p:nvSpPr>
        <p:spPr>
          <a:xfrm>
            <a:off x="381000" y="1825624"/>
            <a:ext cx="8534400" cy="4667248"/>
          </a:xfrm>
        </p:spPr>
        <p:txBody>
          <a:bodyPr>
            <a:normAutofit lnSpcReduction="10000"/>
          </a:bodyPr>
          <a:lstStyle/>
          <a:p>
            <a:r>
              <a:rPr lang="en-US" sz="2800" dirty="0">
                <a:latin typeface="Arial" panose="020B0604020202020204" pitchFamily="34" charset="0"/>
                <a:cs typeface="Arial" panose="020B0604020202020204" pitchFamily="34" charset="0"/>
              </a:rPr>
              <a:t>One of the way to guarantee real time system behavior is to make system as simple as possible, if the problem can be solved with hardware alone don’t complicate it with MCU e.g. Bread Toaster.</a:t>
            </a:r>
          </a:p>
          <a:p>
            <a:r>
              <a:rPr lang="en-US" sz="2800" dirty="0">
                <a:latin typeface="Arial" panose="020B0604020202020204" pitchFamily="34" charset="0"/>
                <a:cs typeface="Arial" panose="020B0604020202020204" pitchFamily="34" charset="0"/>
              </a:rPr>
              <a:t>If a problem can be handled by using a simple while loop to perform some polling of the sensor status, then simply poll the sensor for the status; there may be no need to start coding interrupt service routines (ISRs). If the functionality of the device is single-purposed, there are many cases where a full-blown RTOS can simply get in the way—so don't use one!</a:t>
            </a:r>
          </a:p>
        </p:txBody>
      </p:sp>
    </p:spTree>
    <p:extLst>
      <p:ext uri="{BB962C8B-B14F-4D97-AF65-F5344CB8AC3E}">
        <p14:creationId xmlns:p14="http://schemas.microsoft.com/office/powerpoint/2010/main" val="139341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A6FE-89FD-80BC-BE4E-7116E9E006FC}"/>
              </a:ext>
            </a:extLst>
          </p:cNvPr>
          <p:cNvSpPr>
            <a:spLocks noGrp="1"/>
          </p:cNvSpPr>
          <p:nvPr>
            <p:ph type="title"/>
          </p:nvPr>
        </p:nvSpPr>
        <p:spPr>
          <a:xfrm>
            <a:off x="685800" y="365129"/>
            <a:ext cx="7829550" cy="549272"/>
          </a:xfrm>
        </p:spPr>
        <p:txBody>
          <a:bodyPr>
            <a:noAutofit/>
          </a:bodyPr>
          <a:lstStyle/>
          <a:p>
            <a:r>
              <a:rPr lang="en-US" sz="4500" b="1" dirty="0">
                <a:solidFill>
                  <a:srgbClr val="002060"/>
                </a:solidFill>
              </a:rPr>
              <a:t>GPOS vs RTOS at microlevel</a:t>
            </a:r>
          </a:p>
        </p:txBody>
      </p:sp>
      <p:sp>
        <p:nvSpPr>
          <p:cNvPr id="7" name="TextBox 6">
            <a:extLst>
              <a:ext uri="{FF2B5EF4-FFF2-40B4-BE49-F238E27FC236}">
                <a16:creationId xmlns:a16="http://schemas.microsoft.com/office/drawing/2014/main" id="{994AF638-868A-237E-FE43-75B3441589DA}"/>
              </a:ext>
            </a:extLst>
          </p:cNvPr>
          <p:cNvSpPr txBox="1"/>
          <p:nvPr/>
        </p:nvSpPr>
        <p:spPr>
          <a:xfrm>
            <a:off x="152400" y="907916"/>
            <a:ext cx="8915400" cy="4031873"/>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In the example below, a </a:t>
            </a:r>
            <a:r>
              <a:rPr lang="en-US" sz="1600" b="0" i="1"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is used to ensure that only one thread can access the</a:t>
            </a:r>
          </a:p>
          <a:p>
            <a:pPr algn="l"/>
            <a:r>
              <a:rPr lang="en-US" sz="1600" b="0" i="0" u="none" strike="noStrike" baseline="0" dirty="0">
                <a:latin typeface="Arial" panose="020B0604020202020204" pitchFamily="34" charset="0"/>
                <a:cs typeface="Arial" panose="020B0604020202020204" pitchFamily="34" charset="0"/>
              </a:rPr>
              <a:t>s</a:t>
            </a:r>
            <a:r>
              <a:rPr lang="en-US" sz="1600" b="0" i="1" u="none" strike="noStrike" baseline="0" dirty="0">
                <a:latin typeface="Arial" panose="020B0604020202020204" pitchFamily="34" charset="0"/>
                <a:cs typeface="Arial" panose="020B0604020202020204" pitchFamily="34" charset="0"/>
              </a:rPr>
              <a:t>hared data </a:t>
            </a:r>
            <a:r>
              <a:rPr lang="en-US" sz="1600" b="0" i="0" u="none" strike="noStrike" baseline="0" dirty="0">
                <a:latin typeface="Arial" panose="020B0604020202020204" pitchFamily="34" charset="0"/>
                <a:cs typeface="Arial" panose="020B0604020202020204" pitchFamily="34" charset="0"/>
              </a:rPr>
              <a:t>at a time. In the case of a general-purpose OS, each thread will happily wait for</a:t>
            </a:r>
          </a:p>
          <a:p>
            <a:pPr algn="l"/>
            <a:r>
              <a:rPr lang="en-US" sz="1600" b="0" i="0" u="none" strike="noStrike" baseline="0" dirty="0">
                <a:latin typeface="Arial" panose="020B0604020202020204" pitchFamily="34" charset="0"/>
                <a:cs typeface="Arial" panose="020B0604020202020204" pitchFamily="34" charset="0"/>
              </a:rPr>
              <a:t>the mutex to become available indefinitely before moving on to access the shared data. </a:t>
            </a:r>
            <a:r>
              <a:rPr lang="en-US" sz="1600" b="1" i="0" u="none" strike="noStrike" baseline="0" dirty="0">
                <a:latin typeface="Arial" panose="020B0604020202020204" pitchFamily="34" charset="0"/>
                <a:cs typeface="Arial" panose="020B0604020202020204" pitchFamily="34" charset="0"/>
              </a:rPr>
              <a:t>This</a:t>
            </a:r>
          </a:p>
          <a:p>
            <a:pPr algn="l"/>
            <a:r>
              <a:rPr lang="en-US" sz="1600" b="1" i="0" u="none" strike="noStrike" baseline="0" dirty="0">
                <a:latin typeface="Arial" panose="020B0604020202020204" pitchFamily="34" charset="0"/>
                <a:cs typeface="Arial" panose="020B0604020202020204" pitchFamily="34" charset="0"/>
              </a:rPr>
              <a:t>is where </a:t>
            </a:r>
            <a:r>
              <a:rPr lang="en-US" sz="1600" b="1" i="0" u="none" strike="noStrike" baseline="0" dirty="0" err="1">
                <a:latin typeface="Arial" panose="020B0604020202020204" pitchFamily="34" charset="0"/>
                <a:cs typeface="Arial" panose="020B0604020202020204" pitchFamily="34" charset="0"/>
              </a:rPr>
              <a:t>RTOSes</a:t>
            </a:r>
            <a:r>
              <a:rPr lang="en-US" sz="1600" b="1" i="0" u="none" strike="noStrike" baseline="0" dirty="0">
                <a:latin typeface="Arial" panose="020B0604020202020204" pitchFamily="34" charset="0"/>
                <a:cs typeface="Arial" panose="020B0604020202020204" pitchFamily="34" charset="0"/>
              </a:rPr>
              <a:t> diverge from general-purpose OSes. </a:t>
            </a:r>
            <a:r>
              <a:rPr lang="en-US" sz="1600" b="1" i="0" u="none" strike="noStrike" baseline="0" dirty="0">
                <a:solidFill>
                  <a:srgbClr val="FF0000"/>
                </a:solidFill>
                <a:latin typeface="Arial" panose="020B0604020202020204" pitchFamily="34" charset="0"/>
                <a:cs typeface="Arial" panose="020B0604020202020204" pitchFamily="34" charset="0"/>
              </a:rPr>
              <a:t>In an RTOS, all blocking system calls are time-bound. Instead of waiting for the mutex indefinitely, an RTOS allows a maximum delay to be specified. </a:t>
            </a:r>
            <a:r>
              <a:rPr lang="en-US" sz="1600" b="0" i="0" u="none" strike="noStrike" baseline="0" dirty="0">
                <a:latin typeface="Arial" panose="020B0604020202020204" pitchFamily="34" charset="0"/>
                <a:cs typeface="Arial" panose="020B0604020202020204" pitchFamily="34" charset="0"/>
              </a:rPr>
              <a:t>For example, if </a:t>
            </a:r>
            <a:r>
              <a:rPr lang="en-US" sz="1600" b="1" i="0" u="none" strike="noStrike" baseline="0" dirty="0">
                <a:latin typeface="Arial" panose="020B0604020202020204" pitchFamily="34" charset="0"/>
                <a:cs typeface="Arial" panose="020B0604020202020204" pitchFamily="34" charset="0"/>
              </a:rPr>
              <a:t>Thread 1 </a:t>
            </a:r>
            <a:r>
              <a:rPr lang="en-US" sz="1600" b="0" i="0" u="none" strike="noStrike" baseline="0" dirty="0">
                <a:latin typeface="Arial" panose="020B0604020202020204" pitchFamily="34" charset="0"/>
                <a:cs typeface="Arial" panose="020B0604020202020204" pitchFamily="34" charset="0"/>
              </a:rPr>
              <a:t>attempts to acquire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and still doesn’t have it after 100 </a:t>
            </a:r>
            <a:r>
              <a:rPr lang="en-US" sz="1600" b="0" i="0" u="none" strike="noStrike" baseline="0" dirty="0" err="1">
                <a:latin typeface="Arial" panose="020B0604020202020204" pitchFamily="34" charset="0"/>
                <a:cs typeface="Arial" panose="020B0604020202020204" pitchFamily="34" charset="0"/>
              </a:rPr>
              <a:t>ms</a:t>
            </a:r>
            <a:r>
              <a:rPr lang="en-US" sz="1600" b="0" i="0" u="none" strike="noStrike" baseline="0" dirty="0">
                <a:latin typeface="Arial" panose="020B0604020202020204" pitchFamily="34" charset="0"/>
                <a:cs typeface="Arial" panose="020B0604020202020204" pitchFamily="34" charset="0"/>
              </a:rPr>
              <a:t>, or 1 second, it will continue waiting for the mutex to become available.</a:t>
            </a:r>
          </a:p>
          <a:p>
            <a:pPr algn="l"/>
            <a:r>
              <a:rPr lang="en-US" sz="1600" b="0" i="0" u="none" strike="noStrike" baseline="0" dirty="0">
                <a:latin typeface="Arial" panose="020B0604020202020204" pitchFamily="34" charset="0"/>
                <a:cs typeface="Arial" panose="020B0604020202020204" pitchFamily="34" charset="0"/>
              </a:rPr>
              <a:t>In an RTOS implementation, the maximum amount of time to wait for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to become</a:t>
            </a:r>
          </a:p>
          <a:p>
            <a:pPr algn="l"/>
            <a:r>
              <a:rPr lang="en-US" sz="1600" b="0" i="0" u="none" strike="noStrike" baseline="0" dirty="0">
                <a:latin typeface="Arial" panose="020B0604020202020204" pitchFamily="34" charset="0"/>
                <a:cs typeface="Arial" panose="020B0604020202020204" pitchFamily="34" charset="0"/>
              </a:rPr>
              <a:t>available is specified. </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If Thread 1 specifies that it must acquire the mutex within 100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and</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still hasn't received the mutex after 101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Thread 1 will receive a notification that the</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mutex hasn't been acquired in time. This timeout is specified to help create a deterministic</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system.</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Any OS that provides a deterministic way of executing a given piece of code can be</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considered a real-time OS.</a:t>
            </a:r>
            <a:endParaRPr lang="en-US" sz="1600" b="1" dirty="0">
              <a:solidFill>
                <a:schemeClr val="accent6">
                  <a:lumMod val="7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116F493-24E3-8720-33FA-F855E8A2C8B9}"/>
              </a:ext>
            </a:extLst>
          </p:cNvPr>
          <p:cNvPicPr>
            <a:picLocks noChangeAspect="1"/>
          </p:cNvPicPr>
          <p:nvPr/>
        </p:nvPicPr>
        <p:blipFill>
          <a:blip r:embed="rId2"/>
          <a:stretch>
            <a:fillRect/>
          </a:stretch>
        </p:blipFill>
        <p:spPr>
          <a:xfrm>
            <a:off x="381000" y="4939789"/>
            <a:ext cx="7705725" cy="1918211"/>
          </a:xfrm>
          <a:prstGeom prst="rect">
            <a:avLst/>
          </a:prstGeom>
        </p:spPr>
      </p:pic>
    </p:spTree>
    <p:extLst>
      <p:ext uri="{BB962C8B-B14F-4D97-AF65-F5344CB8AC3E}">
        <p14:creationId xmlns:p14="http://schemas.microsoft.com/office/powerpoint/2010/main" val="30633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F340-277D-9ED7-F977-E8503C21C447}"/>
              </a:ext>
            </a:extLst>
          </p:cNvPr>
          <p:cNvSpPr>
            <a:spLocks noGrp="1"/>
          </p:cNvSpPr>
          <p:nvPr>
            <p:ph type="title"/>
          </p:nvPr>
        </p:nvSpPr>
        <p:spPr>
          <a:xfrm>
            <a:off x="76200" y="152400"/>
            <a:ext cx="6476999" cy="396871"/>
          </a:xfrm>
        </p:spPr>
        <p:txBody>
          <a:bodyPr>
            <a:noAutofit/>
          </a:bodyPr>
          <a:lstStyle/>
          <a:p>
            <a:r>
              <a:rPr lang="en-US" sz="3200" b="1" dirty="0">
                <a:solidFill>
                  <a:srgbClr val="002060"/>
                </a:solidFill>
              </a:rPr>
              <a:t>Superloop</a:t>
            </a:r>
            <a:r>
              <a:rPr lang="en-US" sz="1800" dirty="0"/>
              <a:t> </a:t>
            </a:r>
            <a:r>
              <a:rPr lang="en-US" sz="3200" b="1" dirty="0">
                <a:solidFill>
                  <a:srgbClr val="002060"/>
                </a:solidFill>
              </a:rPr>
              <a:t>vs RTOS in Task Handling</a:t>
            </a:r>
          </a:p>
        </p:txBody>
      </p:sp>
      <p:pic>
        <p:nvPicPr>
          <p:cNvPr id="5" name="Content Placeholder 4">
            <a:extLst>
              <a:ext uri="{FF2B5EF4-FFF2-40B4-BE49-F238E27FC236}">
                <a16:creationId xmlns:a16="http://schemas.microsoft.com/office/drawing/2014/main" id="{C6872E52-3AF5-8259-D5EF-96A01E07F251}"/>
              </a:ext>
            </a:extLst>
          </p:cNvPr>
          <p:cNvPicPr>
            <a:picLocks noGrp="1" noChangeAspect="1"/>
          </p:cNvPicPr>
          <p:nvPr>
            <p:ph idx="1"/>
          </p:nvPr>
        </p:nvPicPr>
        <p:blipFill rotWithShape="1">
          <a:blip r:embed="rId3"/>
          <a:srcRect t="1824"/>
          <a:stretch/>
        </p:blipFill>
        <p:spPr>
          <a:xfrm>
            <a:off x="0" y="681037"/>
            <a:ext cx="4283875" cy="4271963"/>
          </a:xfrm>
          <a:ln>
            <a:solidFill>
              <a:schemeClr val="tx1"/>
            </a:solidFill>
          </a:ln>
        </p:spPr>
      </p:pic>
      <p:pic>
        <p:nvPicPr>
          <p:cNvPr id="7" name="Picture 6">
            <a:extLst>
              <a:ext uri="{FF2B5EF4-FFF2-40B4-BE49-F238E27FC236}">
                <a16:creationId xmlns:a16="http://schemas.microsoft.com/office/drawing/2014/main" id="{AD1FAF0E-B127-CFB4-4E8F-9F5D4F0DC5AC}"/>
              </a:ext>
            </a:extLst>
          </p:cNvPr>
          <p:cNvPicPr>
            <a:picLocks noChangeAspect="1"/>
          </p:cNvPicPr>
          <p:nvPr/>
        </p:nvPicPr>
        <p:blipFill>
          <a:blip r:embed="rId4"/>
          <a:stretch>
            <a:fillRect/>
          </a:stretch>
        </p:blipFill>
        <p:spPr>
          <a:xfrm>
            <a:off x="4419600" y="681037"/>
            <a:ext cx="4537291" cy="1171845"/>
          </a:xfrm>
          <a:prstGeom prst="rect">
            <a:avLst/>
          </a:prstGeom>
          <a:ln>
            <a:solidFill>
              <a:schemeClr val="tx1"/>
            </a:solidFill>
          </a:ln>
        </p:spPr>
      </p:pic>
      <p:pic>
        <p:nvPicPr>
          <p:cNvPr id="9" name="Picture 8">
            <a:extLst>
              <a:ext uri="{FF2B5EF4-FFF2-40B4-BE49-F238E27FC236}">
                <a16:creationId xmlns:a16="http://schemas.microsoft.com/office/drawing/2014/main" id="{B7157CD6-7831-2BFD-8EF0-BBC7E2A9481F}"/>
              </a:ext>
            </a:extLst>
          </p:cNvPr>
          <p:cNvPicPr>
            <a:picLocks noChangeAspect="1"/>
          </p:cNvPicPr>
          <p:nvPr/>
        </p:nvPicPr>
        <p:blipFill>
          <a:blip r:embed="rId5"/>
          <a:stretch>
            <a:fillRect/>
          </a:stretch>
        </p:blipFill>
        <p:spPr>
          <a:xfrm>
            <a:off x="4419601" y="2028460"/>
            <a:ext cx="4537290" cy="2924540"/>
          </a:xfrm>
          <a:prstGeom prst="rect">
            <a:avLst/>
          </a:prstGeom>
          <a:ln>
            <a:solidFill>
              <a:schemeClr val="tx1"/>
            </a:solidFill>
          </a:ln>
        </p:spPr>
      </p:pic>
      <p:pic>
        <p:nvPicPr>
          <p:cNvPr id="11" name="Picture 10">
            <a:extLst>
              <a:ext uri="{FF2B5EF4-FFF2-40B4-BE49-F238E27FC236}">
                <a16:creationId xmlns:a16="http://schemas.microsoft.com/office/drawing/2014/main" id="{C1D632CD-F1EB-7322-C2B6-1D22FE263840}"/>
              </a:ext>
            </a:extLst>
          </p:cNvPr>
          <p:cNvPicPr>
            <a:picLocks noChangeAspect="1"/>
          </p:cNvPicPr>
          <p:nvPr/>
        </p:nvPicPr>
        <p:blipFill>
          <a:blip r:embed="rId6"/>
          <a:stretch>
            <a:fillRect/>
          </a:stretch>
        </p:blipFill>
        <p:spPr>
          <a:xfrm>
            <a:off x="2733373" y="5084766"/>
            <a:ext cx="6223518" cy="1717376"/>
          </a:xfrm>
          <a:prstGeom prst="rect">
            <a:avLst/>
          </a:prstGeom>
          <a:ln>
            <a:solidFill>
              <a:schemeClr val="tx1"/>
            </a:solidFill>
          </a:ln>
        </p:spPr>
      </p:pic>
      <p:sp>
        <p:nvSpPr>
          <p:cNvPr id="12" name="TextBox 11">
            <a:extLst>
              <a:ext uri="{FF2B5EF4-FFF2-40B4-BE49-F238E27FC236}">
                <a16:creationId xmlns:a16="http://schemas.microsoft.com/office/drawing/2014/main" id="{F38933ED-0148-6B64-D3B9-9FF6BC2E1D11}"/>
              </a:ext>
            </a:extLst>
          </p:cNvPr>
          <p:cNvSpPr txBox="1"/>
          <p:nvPr/>
        </p:nvSpPr>
        <p:spPr>
          <a:xfrm>
            <a:off x="3848100" y="838200"/>
            <a:ext cx="228600" cy="369332"/>
          </a:xfrm>
          <a:prstGeom prst="rect">
            <a:avLst/>
          </a:prstGeom>
          <a:noFill/>
        </p:spPr>
        <p:txBody>
          <a:bodyPr wrap="square" rtlCol="0">
            <a:spAutoFit/>
          </a:bodyPr>
          <a:lstStyle/>
          <a:p>
            <a:r>
              <a:rPr lang="en-US" b="1" dirty="0">
                <a:solidFill>
                  <a:srgbClr val="FF0000"/>
                </a:solidFill>
              </a:rPr>
              <a:t>1</a:t>
            </a:r>
          </a:p>
        </p:txBody>
      </p:sp>
      <p:sp>
        <p:nvSpPr>
          <p:cNvPr id="13" name="TextBox 12">
            <a:extLst>
              <a:ext uri="{FF2B5EF4-FFF2-40B4-BE49-F238E27FC236}">
                <a16:creationId xmlns:a16="http://schemas.microsoft.com/office/drawing/2014/main" id="{B0921A48-5F29-6825-106F-B48BAD0A5664}"/>
              </a:ext>
            </a:extLst>
          </p:cNvPr>
          <p:cNvSpPr txBox="1"/>
          <p:nvPr/>
        </p:nvSpPr>
        <p:spPr>
          <a:xfrm>
            <a:off x="8458200" y="692793"/>
            <a:ext cx="228600" cy="369332"/>
          </a:xfrm>
          <a:prstGeom prst="rect">
            <a:avLst/>
          </a:prstGeom>
          <a:noFill/>
        </p:spPr>
        <p:txBody>
          <a:bodyPr wrap="square" rtlCol="0">
            <a:spAutoFit/>
          </a:bodyPr>
          <a:lstStyle/>
          <a:p>
            <a:r>
              <a:rPr lang="en-US" b="1" dirty="0">
                <a:solidFill>
                  <a:srgbClr val="FF0000"/>
                </a:solidFill>
              </a:rPr>
              <a:t>2</a:t>
            </a:r>
          </a:p>
        </p:txBody>
      </p:sp>
      <p:sp>
        <p:nvSpPr>
          <p:cNvPr id="14" name="TextBox 13">
            <a:extLst>
              <a:ext uri="{FF2B5EF4-FFF2-40B4-BE49-F238E27FC236}">
                <a16:creationId xmlns:a16="http://schemas.microsoft.com/office/drawing/2014/main" id="{3283B0C3-C8BF-6298-3EBC-F087FD790F06}"/>
              </a:ext>
            </a:extLst>
          </p:cNvPr>
          <p:cNvSpPr txBox="1"/>
          <p:nvPr/>
        </p:nvSpPr>
        <p:spPr>
          <a:xfrm>
            <a:off x="8458200" y="2087676"/>
            <a:ext cx="228600" cy="369332"/>
          </a:xfrm>
          <a:prstGeom prst="rect">
            <a:avLst/>
          </a:prstGeom>
          <a:noFill/>
        </p:spPr>
        <p:txBody>
          <a:bodyPr wrap="square" rtlCol="0">
            <a:spAutoFit/>
          </a:bodyPr>
          <a:lstStyle/>
          <a:p>
            <a:r>
              <a:rPr lang="en-US" b="1" dirty="0">
                <a:solidFill>
                  <a:srgbClr val="FF0000"/>
                </a:solidFill>
              </a:rPr>
              <a:t>3</a:t>
            </a:r>
          </a:p>
        </p:txBody>
      </p:sp>
      <p:sp>
        <p:nvSpPr>
          <p:cNvPr id="15" name="TextBox 14">
            <a:extLst>
              <a:ext uri="{FF2B5EF4-FFF2-40B4-BE49-F238E27FC236}">
                <a16:creationId xmlns:a16="http://schemas.microsoft.com/office/drawing/2014/main" id="{D8EA032F-B541-D812-14FA-E9DF234074A3}"/>
              </a:ext>
            </a:extLst>
          </p:cNvPr>
          <p:cNvSpPr txBox="1"/>
          <p:nvPr/>
        </p:nvSpPr>
        <p:spPr>
          <a:xfrm>
            <a:off x="8686800" y="5092542"/>
            <a:ext cx="228600" cy="369332"/>
          </a:xfrm>
          <a:prstGeom prst="rect">
            <a:avLst/>
          </a:prstGeom>
          <a:noFill/>
        </p:spPr>
        <p:txBody>
          <a:bodyPr wrap="square" rtlCol="0">
            <a:spAutoFit/>
          </a:bodyPr>
          <a:lstStyle/>
          <a:p>
            <a:r>
              <a:rPr lang="en-US" b="1" dirty="0">
                <a:solidFill>
                  <a:srgbClr val="FF0000"/>
                </a:solidFill>
              </a:rPr>
              <a:t>4</a:t>
            </a:r>
          </a:p>
        </p:txBody>
      </p:sp>
      <p:sp>
        <p:nvSpPr>
          <p:cNvPr id="16" name="TextBox 15">
            <a:extLst>
              <a:ext uri="{FF2B5EF4-FFF2-40B4-BE49-F238E27FC236}">
                <a16:creationId xmlns:a16="http://schemas.microsoft.com/office/drawing/2014/main" id="{938E0A60-15F0-328F-7A6F-8B90083FFF71}"/>
              </a:ext>
            </a:extLst>
          </p:cNvPr>
          <p:cNvSpPr txBox="1"/>
          <p:nvPr/>
        </p:nvSpPr>
        <p:spPr>
          <a:xfrm>
            <a:off x="76200" y="5084766"/>
            <a:ext cx="2514600" cy="1754326"/>
          </a:xfrm>
          <a:prstGeom prst="rect">
            <a:avLst/>
          </a:prstGeom>
          <a:noFill/>
        </p:spPr>
        <p:txBody>
          <a:bodyPr wrap="square" rtlCol="0">
            <a:spAutoFit/>
          </a:bodyPr>
          <a:lstStyle/>
          <a:p>
            <a:r>
              <a:rPr lang="en-US" dirty="0">
                <a:solidFill>
                  <a:srgbClr val="FF0000"/>
                </a:solidFill>
              </a:rPr>
              <a:t>Ref Fig 2 : func3 cannot complete before func2 is completed</a:t>
            </a:r>
          </a:p>
          <a:p>
            <a:r>
              <a:rPr lang="en-US" dirty="0">
                <a:solidFill>
                  <a:srgbClr val="FF0000"/>
                </a:solidFill>
              </a:rPr>
              <a:t>Ref Fig 3: Task3 is completed before task2 in RR Scheduling</a:t>
            </a:r>
          </a:p>
        </p:txBody>
      </p:sp>
      <p:cxnSp>
        <p:nvCxnSpPr>
          <p:cNvPr id="18" name="Straight Arrow Connector 17">
            <a:extLst>
              <a:ext uri="{FF2B5EF4-FFF2-40B4-BE49-F238E27FC236}">
                <a16:creationId xmlns:a16="http://schemas.microsoft.com/office/drawing/2014/main" id="{DE0739DF-9A51-44A4-CFFA-0180849EEF3F}"/>
              </a:ext>
            </a:extLst>
          </p:cNvPr>
          <p:cNvCxnSpPr/>
          <p:nvPr/>
        </p:nvCxnSpPr>
        <p:spPr>
          <a:xfrm>
            <a:off x="7848600" y="228600"/>
            <a:ext cx="6096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C648EA-6FB2-D710-0E19-CE18B07BAE37}"/>
              </a:ext>
            </a:extLst>
          </p:cNvPr>
          <p:cNvCxnSpPr/>
          <p:nvPr/>
        </p:nvCxnSpPr>
        <p:spPr>
          <a:xfrm>
            <a:off x="7848600" y="228600"/>
            <a:ext cx="609600" cy="207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9457B6-04FE-8BC1-2B9E-073E11B6D9F9}"/>
              </a:ext>
            </a:extLst>
          </p:cNvPr>
          <p:cNvSpPr txBox="1"/>
          <p:nvPr/>
        </p:nvSpPr>
        <p:spPr>
          <a:xfrm>
            <a:off x="6629400" y="10141"/>
            <a:ext cx="2286000" cy="261610"/>
          </a:xfrm>
          <a:prstGeom prst="rect">
            <a:avLst/>
          </a:prstGeom>
          <a:noFill/>
        </p:spPr>
        <p:txBody>
          <a:bodyPr wrap="square" rtlCol="0">
            <a:spAutoFit/>
          </a:bodyPr>
          <a:lstStyle/>
          <a:p>
            <a:r>
              <a:rPr lang="en-US" sz="1100" dirty="0">
                <a:solidFill>
                  <a:srgbClr val="FF0000"/>
                </a:solidFill>
              </a:rPr>
              <a:t>Size of each while loop is different</a:t>
            </a:r>
          </a:p>
        </p:txBody>
      </p:sp>
    </p:spTree>
    <p:extLst>
      <p:ext uri="{BB962C8B-B14F-4D97-AF65-F5344CB8AC3E}">
        <p14:creationId xmlns:p14="http://schemas.microsoft.com/office/powerpoint/2010/main" val="212691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B31-E4C3-5FCF-ADB5-A4B1249E490D}"/>
              </a:ext>
            </a:extLst>
          </p:cNvPr>
          <p:cNvSpPr>
            <a:spLocks noGrp="1"/>
          </p:cNvSpPr>
          <p:nvPr>
            <p:ph type="title"/>
          </p:nvPr>
        </p:nvSpPr>
        <p:spPr/>
        <p:txBody>
          <a:bodyPr/>
          <a:lstStyle/>
          <a:p>
            <a:r>
              <a:rPr lang="en-US" sz="4500" b="1" dirty="0">
                <a:solidFill>
                  <a:srgbClr val="002060"/>
                </a:solidFill>
              </a:rPr>
              <a:t>Realistic Task Setup</a:t>
            </a:r>
          </a:p>
        </p:txBody>
      </p:sp>
      <p:pic>
        <p:nvPicPr>
          <p:cNvPr id="5" name="Content Placeholder 4">
            <a:extLst>
              <a:ext uri="{FF2B5EF4-FFF2-40B4-BE49-F238E27FC236}">
                <a16:creationId xmlns:a16="http://schemas.microsoft.com/office/drawing/2014/main" id="{1B7113DF-12BC-CA9E-5429-528E2FA63B8F}"/>
              </a:ext>
            </a:extLst>
          </p:cNvPr>
          <p:cNvPicPr>
            <a:picLocks noGrp="1" noChangeAspect="1"/>
          </p:cNvPicPr>
          <p:nvPr>
            <p:ph idx="1"/>
          </p:nvPr>
        </p:nvPicPr>
        <p:blipFill>
          <a:blip r:embed="rId2"/>
          <a:stretch>
            <a:fillRect/>
          </a:stretch>
        </p:blipFill>
        <p:spPr>
          <a:xfrm>
            <a:off x="1341038" y="1825625"/>
            <a:ext cx="6461923" cy="4351338"/>
          </a:xfrm>
        </p:spPr>
      </p:pic>
    </p:spTree>
    <p:extLst>
      <p:ext uri="{BB962C8B-B14F-4D97-AF65-F5344CB8AC3E}">
        <p14:creationId xmlns:p14="http://schemas.microsoft.com/office/powerpoint/2010/main" val="403503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BE29-98CB-6C8F-0869-96CBFAC1F161}"/>
              </a:ext>
            </a:extLst>
          </p:cNvPr>
          <p:cNvSpPr>
            <a:spLocks noGrp="1"/>
          </p:cNvSpPr>
          <p:nvPr>
            <p:ph type="title"/>
          </p:nvPr>
        </p:nvSpPr>
        <p:spPr>
          <a:xfrm>
            <a:off x="47625" y="228600"/>
            <a:ext cx="9220200" cy="1325563"/>
          </a:xfrm>
        </p:spPr>
        <p:txBody>
          <a:bodyPr>
            <a:noAutofit/>
          </a:bodyPr>
          <a:lstStyle/>
          <a:p>
            <a:r>
              <a:rPr lang="en-US" sz="4500" b="1" dirty="0">
                <a:solidFill>
                  <a:srgbClr val="002060"/>
                </a:solidFill>
              </a:rPr>
              <a:t>Challenges in the design of RTS</a:t>
            </a:r>
          </a:p>
        </p:txBody>
      </p:sp>
      <p:sp>
        <p:nvSpPr>
          <p:cNvPr id="3" name="Content Placeholder 2">
            <a:extLst>
              <a:ext uri="{FF2B5EF4-FFF2-40B4-BE49-F238E27FC236}">
                <a16:creationId xmlns:a16="http://schemas.microsoft.com/office/drawing/2014/main" id="{75510809-5D24-C5D6-5D6F-7F15B263FB12}"/>
              </a:ext>
            </a:extLst>
          </p:cNvPr>
          <p:cNvSpPr>
            <a:spLocks noGrp="1"/>
          </p:cNvSpPr>
          <p:nvPr>
            <p:ph idx="1"/>
          </p:nvPr>
        </p:nvSpPr>
        <p:spPr>
          <a:xfrm>
            <a:off x="628650" y="1690691"/>
            <a:ext cx="8058150" cy="4486272"/>
          </a:xfrm>
        </p:spPr>
        <p:txBody>
          <a:bodyPr>
            <a:normAutofit fontScale="77500" lnSpcReduction="20000"/>
          </a:bodyPr>
          <a:lstStyle/>
          <a:p>
            <a:pPr>
              <a:lnSpc>
                <a:spcPct val="120000"/>
              </a:lnSpc>
            </a:pPr>
            <a:r>
              <a:rPr lang="en-US" sz="2200" dirty="0">
                <a:latin typeface="Arial" panose="020B0604020202020204" pitchFamily="34" charset="0"/>
                <a:cs typeface="Arial" panose="020B0604020202020204" pitchFamily="34" charset="0"/>
              </a:rPr>
              <a:t>Designing Realtime systems is a challenging task. </a:t>
            </a:r>
          </a:p>
          <a:p>
            <a:pPr>
              <a:lnSpc>
                <a:spcPct val="120000"/>
              </a:lnSpc>
            </a:pPr>
            <a:r>
              <a:rPr lang="en-US" sz="2200" dirty="0">
                <a:latin typeface="Arial" panose="020B0604020202020204" pitchFamily="34" charset="0"/>
                <a:cs typeface="Arial" panose="020B0604020202020204" pitchFamily="34" charset="0"/>
              </a:rPr>
              <a:t>Most of the challenge comes from the fact that Realtime systems must interact with real world entities. These interactions can get complex. </a:t>
            </a:r>
          </a:p>
          <a:p>
            <a:pPr>
              <a:lnSpc>
                <a:spcPct val="120000"/>
              </a:lnSpc>
            </a:pPr>
            <a:r>
              <a:rPr lang="en-US" sz="2200" dirty="0">
                <a:latin typeface="Arial" panose="020B0604020202020204" pitchFamily="34" charset="0"/>
                <a:cs typeface="Arial" panose="020B0604020202020204" pitchFamily="34" charset="0"/>
              </a:rPr>
              <a:t>A typical Realtime system might be interacting with thousands of such entities at the same time. </a:t>
            </a:r>
          </a:p>
          <a:p>
            <a:pPr>
              <a:lnSpc>
                <a:spcPct val="120000"/>
              </a:lnSpc>
            </a:pPr>
            <a:r>
              <a:rPr lang="en-US" sz="2200" dirty="0">
                <a:latin typeface="Arial" panose="020B0604020202020204" pitchFamily="34" charset="0"/>
                <a:cs typeface="Arial" panose="020B0604020202020204" pitchFamily="34" charset="0"/>
              </a:rPr>
              <a:t>For example, a telephone switching system routinely handles calls from tens of thousands of subscriber. The system has to connect each call differently. Also, the exact sequence of events in the call might vary a lot. </a:t>
            </a:r>
          </a:p>
          <a:p>
            <a:pPr>
              <a:lnSpc>
                <a:spcPct val="120000"/>
              </a:lnSpc>
            </a:pPr>
            <a:r>
              <a:rPr lang="en-US" sz="2200" dirty="0">
                <a:latin typeface="Arial" panose="020B0604020202020204" pitchFamily="34" charset="0"/>
                <a:cs typeface="Arial" panose="020B0604020202020204" pitchFamily="34" charset="0"/>
              </a:rPr>
              <a:t>List of Issues </a:t>
            </a:r>
          </a:p>
          <a:p>
            <a:pPr lvl="1">
              <a:lnSpc>
                <a:spcPct val="120000"/>
              </a:lnSpc>
            </a:pPr>
            <a:r>
              <a:rPr lang="en-US" sz="1900" dirty="0">
                <a:latin typeface="Arial" panose="020B0604020202020204" pitchFamily="34" charset="0"/>
                <a:cs typeface="Arial" panose="020B0604020202020204" pitchFamily="34" charset="0"/>
              </a:rPr>
              <a:t>Realtime Response </a:t>
            </a:r>
          </a:p>
          <a:p>
            <a:pPr lvl="1">
              <a:lnSpc>
                <a:spcPct val="120000"/>
              </a:lnSpc>
            </a:pPr>
            <a:r>
              <a:rPr lang="en-US" sz="1900" dirty="0">
                <a:latin typeface="Arial" panose="020B0604020202020204" pitchFamily="34" charset="0"/>
                <a:cs typeface="Arial" panose="020B0604020202020204" pitchFamily="34" charset="0"/>
              </a:rPr>
              <a:t>Recovering from Failures </a:t>
            </a:r>
          </a:p>
          <a:p>
            <a:pPr lvl="1">
              <a:lnSpc>
                <a:spcPct val="120000"/>
              </a:lnSpc>
            </a:pPr>
            <a:r>
              <a:rPr lang="en-US" sz="1900" dirty="0">
                <a:latin typeface="Arial" panose="020B0604020202020204" pitchFamily="34" charset="0"/>
                <a:cs typeface="Arial" panose="020B0604020202020204" pitchFamily="34" charset="0"/>
              </a:rPr>
              <a:t>Working with Distributed Architectures </a:t>
            </a:r>
          </a:p>
          <a:p>
            <a:pPr lvl="1">
              <a:lnSpc>
                <a:spcPct val="120000"/>
              </a:lnSpc>
            </a:pPr>
            <a:r>
              <a:rPr lang="en-US" sz="1900" dirty="0">
                <a:latin typeface="Arial" panose="020B0604020202020204" pitchFamily="34" charset="0"/>
                <a:cs typeface="Arial" panose="020B0604020202020204" pitchFamily="34" charset="0"/>
              </a:rPr>
              <a:t>Asynchronous Communication </a:t>
            </a:r>
          </a:p>
          <a:p>
            <a:pPr lvl="1">
              <a:lnSpc>
                <a:spcPct val="120000"/>
              </a:lnSpc>
            </a:pPr>
            <a:r>
              <a:rPr lang="en-US" sz="1900" dirty="0">
                <a:latin typeface="Arial" panose="020B0604020202020204" pitchFamily="34" charset="0"/>
                <a:cs typeface="Arial" panose="020B0604020202020204" pitchFamily="34" charset="0"/>
              </a:rPr>
              <a:t>Race Conditions and Timing </a:t>
            </a:r>
          </a:p>
          <a:p>
            <a:endParaRPr lang="en-US" dirty="0"/>
          </a:p>
        </p:txBody>
      </p:sp>
    </p:spTree>
    <p:extLst>
      <p:ext uri="{BB962C8B-B14F-4D97-AF65-F5344CB8AC3E}">
        <p14:creationId xmlns:p14="http://schemas.microsoft.com/office/powerpoint/2010/main" val="78691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61BE-AD5A-0E4B-5A74-93B79219B685}"/>
              </a:ext>
            </a:extLst>
          </p:cNvPr>
          <p:cNvSpPr>
            <a:spLocks noGrp="1"/>
          </p:cNvSpPr>
          <p:nvPr>
            <p:ph type="title"/>
          </p:nvPr>
        </p:nvSpPr>
        <p:spPr/>
        <p:txBody>
          <a:bodyPr>
            <a:normAutofit/>
          </a:bodyPr>
          <a:lstStyle/>
          <a:p>
            <a:r>
              <a:rPr lang="en-US" sz="4500" b="1" dirty="0">
                <a:solidFill>
                  <a:srgbClr val="002060"/>
                </a:solidFill>
              </a:rPr>
              <a:t>Overview of RTOS Components</a:t>
            </a:r>
          </a:p>
        </p:txBody>
      </p:sp>
      <p:pic>
        <p:nvPicPr>
          <p:cNvPr id="4" name="Content Placeholder 3">
            <a:extLst>
              <a:ext uri="{FF2B5EF4-FFF2-40B4-BE49-F238E27FC236}">
                <a16:creationId xmlns:a16="http://schemas.microsoft.com/office/drawing/2014/main" id="{E09DAFFA-D82C-1C9F-F419-AD8F4FEDCC58}"/>
              </a:ext>
            </a:extLst>
          </p:cNvPr>
          <p:cNvPicPr>
            <a:picLocks noGrp="1" noChangeAspect="1"/>
          </p:cNvPicPr>
          <p:nvPr>
            <p:ph idx="1"/>
          </p:nvPr>
        </p:nvPicPr>
        <p:blipFill>
          <a:blip r:embed="rId2"/>
          <a:stretch>
            <a:fillRect/>
          </a:stretch>
        </p:blipFill>
        <p:spPr>
          <a:xfrm>
            <a:off x="1331891" y="1825625"/>
            <a:ext cx="6480218" cy="4351338"/>
          </a:xfrm>
          <a:prstGeom prst="rect">
            <a:avLst/>
          </a:prstGeom>
        </p:spPr>
      </p:pic>
    </p:spTree>
    <p:extLst>
      <p:ext uri="{BB962C8B-B14F-4D97-AF65-F5344CB8AC3E}">
        <p14:creationId xmlns:p14="http://schemas.microsoft.com/office/powerpoint/2010/main" val="187856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AD6B-4218-1197-DADD-1E7E6D4ED47E}"/>
              </a:ext>
            </a:extLst>
          </p:cNvPr>
          <p:cNvSpPr>
            <a:spLocks noGrp="1"/>
          </p:cNvSpPr>
          <p:nvPr>
            <p:ph type="title"/>
          </p:nvPr>
        </p:nvSpPr>
        <p:spPr>
          <a:xfrm>
            <a:off x="152400" y="152400"/>
            <a:ext cx="8763000" cy="1600200"/>
          </a:xfrm>
        </p:spPr>
        <p:txBody>
          <a:bodyPr>
            <a:normAutofit/>
          </a:bodyPr>
          <a:lstStyle/>
          <a:p>
            <a:r>
              <a:rPr lang="en-US" sz="4500" b="1" dirty="0">
                <a:solidFill>
                  <a:srgbClr val="002060"/>
                </a:solidFill>
              </a:rPr>
              <a:t>Overview of RTOS Components cont..</a:t>
            </a:r>
          </a:p>
        </p:txBody>
      </p:sp>
      <p:sp>
        <p:nvSpPr>
          <p:cNvPr id="3" name="Content Placeholder 2">
            <a:extLst>
              <a:ext uri="{FF2B5EF4-FFF2-40B4-BE49-F238E27FC236}">
                <a16:creationId xmlns:a16="http://schemas.microsoft.com/office/drawing/2014/main" id="{48237331-1C48-E844-3881-9F06BDE38631}"/>
              </a:ext>
            </a:extLst>
          </p:cNvPr>
          <p:cNvSpPr>
            <a:spLocks noGrp="1"/>
          </p:cNvSpPr>
          <p:nvPr>
            <p:ph idx="1"/>
          </p:nvPr>
        </p:nvSpPr>
        <p:spPr>
          <a:xfrm>
            <a:off x="304800" y="1600200"/>
            <a:ext cx="8534400" cy="4892672"/>
          </a:xfrm>
        </p:spPr>
        <p:txBody>
          <a:bodyPr>
            <a:normAutofit/>
          </a:bodyPr>
          <a:lstStyle/>
          <a:p>
            <a:pPr marL="0" indent="0">
              <a:buNone/>
            </a:pPr>
            <a:r>
              <a:rPr lang="en-US" b="1" i="0" dirty="0">
                <a:solidFill>
                  <a:srgbClr val="333A42"/>
                </a:solidFill>
                <a:effectLst/>
                <a:latin typeface="Arial" panose="020B0604020202020204" pitchFamily="34" charset="0"/>
                <a:cs typeface="Arial" panose="020B0604020202020204" pitchFamily="34" charset="0"/>
              </a:rPr>
              <a:t>Kernel Objects</a:t>
            </a:r>
          </a:p>
          <a:p>
            <a:pPr marL="0" indent="0">
              <a:buNone/>
            </a:pPr>
            <a:r>
              <a:rPr lang="en-US" b="0" i="0" dirty="0">
                <a:solidFill>
                  <a:srgbClr val="333A42"/>
                </a:solidFill>
                <a:effectLst/>
                <a:latin typeface="Arial" panose="020B0604020202020204" pitchFamily="34" charset="0"/>
                <a:cs typeface="Arial" panose="020B0604020202020204" pitchFamily="34" charset="0"/>
              </a:rPr>
              <a:t>The various kernel objects are Tasks, Task Scheduler, Interrupt Service Routines, Semaphores, Mutexes, Mailboxes, Message Queues, Pipes, Timers etc.</a:t>
            </a:r>
          </a:p>
          <a:p>
            <a:pPr marL="0" indent="0">
              <a:buNone/>
            </a:pPr>
            <a:br>
              <a:rPr lang="en-US" dirty="0">
                <a:latin typeface="Arial" panose="020B0604020202020204" pitchFamily="34" charset="0"/>
                <a:cs typeface="Arial" panose="020B0604020202020204" pitchFamily="34" charset="0"/>
              </a:rPr>
            </a:br>
            <a:r>
              <a:rPr lang="en-US" b="1" i="0" dirty="0">
                <a:solidFill>
                  <a:srgbClr val="333A42"/>
                </a:solidFill>
                <a:effectLst/>
                <a:latin typeface="Arial" panose="020B0604020202020204" pitchFamily="34" charset="0"/>
                <a:cs typeface="Arial" panose="020B0604020202020204" pitchFamily="34" charset="0"/>
              </a:rPr>
              <a:t>Scheduler</a:t>
            </a:r>
          </a:p>
          <a:p>
            <a:pPr marL="0" indent="0">
              <a:buNone/>
            </a:pPr>
            <a:r>
              <a:rPr lang="en-US" b="0" i="0" dirty="0">
                <a:solidFill>
                  <a:srgbClr val="333A42"/>
                </a:solidFill>
                <a:effectLst/>
                <a:latin typeface="Arial" panose="020B0604020202020204" pitchFamily="34" charset="0"/>
                <a:cs typeface="Arial" panose="020B0604020202020204" pitchFamily="34" charset="0"/>
              </a:rPr>
              <a:t>The scheduler is the heart of every kernel. A scheduler provides the algorithms needed to determine which task executes when.</a:t>
            </a:r>
          </a:p>
          <a:p>
            <a:pPr marL="0" indent="0">
              <a:buNone/>
            </a:pPr>
            <a:br>
              <a:rPr lang="en-US" dirty="0">
                <a:latin typeface="Arial" panose="020B0604020202020204" pitchFamily="34" charset="0"/>
                <a:cs typeface="Arial" panose="020B0604020202020204" pitchFamily="34" charset="0"/>
              </a:rPr>
            </a:br>
            <a:r>
              <a:rPr lang="en-US" b="1" dirty="0">
                <a:solidFill>
                  <a:srgbClr val="333A42"/>
                </a:solidFill>
                <a:latin typeface="Arial" panose="020B0604020202020204" pitchFamily="34" charset="0"/>
                <a:cs typeface="Arial" panose="020B0604020202020204" pitchFamily="34" charset="0"/>
              </a:rPr>
              <a:t>S</a:t>
            </a:r>
            <a:r>
              <a:rPr lang="en-US" b="1" i="0" dirty="0">
                <a:solidFill>
                  <a:srgbClr val="333A42"/>
                </a:solidFill>
                <a:effectLst/>
                <a:latin typeface="Arial" panose="020B0604020202020204" pitchFamily="34" charset="0"/>
                <a:cs typeface="Arial" panose="020B0604020202020204" pitchFamily="34" charset="0"/>
              </a:rPr>
              <a:t>chedulable </a:t>
            </a:r>
            <a:r>
              <a:rPr lang="en-US" b="1" dirty="0">
                <a:solidFill>
                  <a:srgbClr val="333A42"/>
                </a:solidFill>
                <a:latin typeface="Arial" panose="020B0604020202020204" pitchFamily="34" charset="0"/>
                <a:cs typeface="Arial" panose="020B0604020202020204" pitchFamily="34" charset="0"/>
              </a:rPr>
              <a:t>E</a:t>
            </a:r>
            <a:r>
              <a:rPr lang="en-US" b="1" i="0" dirty="0">
                <a:solidFill>
                  <a:srgbClr val="333A42"/>
                </a:solidFill>
                <a:effectLst/>
                <a:latin typeface="Arial" panose="020B0604020202020204" pitchFamily="34" charset="0"/>
                <a:cs typeface="Arial" panose="020B0604020202020204" pitchFamily="34" charset="0"/>
              </a:rPr>
              <a:t>ntities</a:t>
            </a:r>
          </a:p>
          <a:p>
            <a:pPr marL="0" indent="0">
              <a:buNone/>
            </a:pPr>
            <a:r>
              <a:rPr lang="en-US" b="0" i="0" dirty="0">
                <a:solidFill>
                  <a:srgbClr val="333A42"/>
                </a:solidFill>
                <a:effectLst/>
                <a:latin typeface="Arial" panose="020B0604020202020204" pitchFamily="34" charset="0"/>
                <a:cs typeface="Arial" panose="020B0604020202020204" pitchFamily="34" charset="0"/>
              </a:rPr>
              <a:t>It is a kernel object that can compete for execution time on a system based on predefined scheduling algorithm. Tasks and process are examples of schedulable entities found in most kernel.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53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C701-29FE-D132-57D6-EEB3B043651A}"/>
              </a:ext>
            </a:extLst>
          </p:cNvPr>
          <p:cNvSpPr>
            <a:spLocks noGrp="1"/>
          </p:cNvSpPr>
          <p:nvPr>
            <p:ph type="title"/>
          </p:nvPr>
        </p:nvSpPr>
        <p:spPr>
          <a:xfrm>
            <a:off x="228600" y="76200"/>
            <a:ext cx="7886700" cy="701672"/>
          </a:xfrm>
        </p:spPr>
        <p:txBody>
          <a:bodyPr>
            <a:normAutofit fontScale="90000"/>
          </a:bodyPr>
          <a:lstStyle/>
          <a:p>
            <a:r>
              <a:rPr lang="en-US" sz="4500" b="1" dirty="0">
                <a:solidFill>
                  <a:srgbClr val="002060"/>
                </a:solidFill>
              </a:rPr>
              <a:t>Kernel</a:t>
            </a:r>
            <a:r>
              <a:rPr lang="en-US" dirty="0"/>
              <a:t> </a:t>
            </a:r>
            <a:r>
              <a:rPr lang="en-US" sz="4500" b="1" dirty="0">
                <a:solidFill>
                  <a:srgbClr val="002060"/>
                </a:solidFill>
              </a:rPr>
              <a:t>Objects</a:t>
            </a:r>
          </a:p>
        </p:txBody>
      </p:sp>
      <p:sp>
        <p:nvSpPr>
          <p:cNvPr id="3" name="Content Placeholder 2">
            <a:extLst>
              <a:ext uri="{FF2B5EF4-FFF2-40B4-BE49-F238E27FC236}">
                <a16:creationId xmlns:a16="http://schemas.microsoft.com/office/drawing/2014/main" id="{158FA287-C78E-9B9A-4C22-561B63039068}"/>
              </a:ext>
            </a:extLst>
          </p:cNvPr>
          <p:cNvSpPr>
            <a:spLocks noGrp="1"/>
          </p:cNvSpPr>
          <p:nvPr>
            <p:ph idx="1"/>
          </p:nvPr>
        </p:nvSpPr>
        <p:spPr>
          <a:xfrm>
            <a:off x="0" y="762001"/>
            <a:ext cx="9143999" cy="6096000"/>
          </a:xfrm>
        </p:spPr>
        <p:txBody>
          <a:bodyPr>
            <a:normAutofit fontScale="25000" lnSpcReduction="20000"/>
          </a:bodyPr>
          <a:lstStyle/>
          <a:p>
            <a:pPr marL="0" indent="0">
              <a:lnSpc>
                <a:spcPct val="120000"/>
              </a:lnSpc>
              <a:buNone/>
            </a:pPr>
            <a:r>
              <a:rPr lang="en-US" sz="6400" b="1" dirty="0">
                <a:latin typeface="Arial" panose="020B0604020202020204" pitchFamily="34" charset="0"/>
                <a:cs typeface="Arial" panose="020B0604020202020204" pitchFamily="34" charset="0"/>
              </a:rPr>
              <a:t>1.Tasks </a:t>
            </a:r>
            <a:r>
              <a:rPr lang="en-US" sz="6400" dirty="0">
                <a:latin typeface="Arial" panose="020B0604020202020204" pitchFamily="34" charset="0"/>
                <a:cs typeface="Arial" panose="020B0604020202020204" pitchFamily="34" charset="0"/>
              </a:rPr>
              <a:t>A task is a basic unit of execution that can be scheduled by an RTOS to use the system resources. </a:t>
            </a:r>
          </a:p>
          <a:p>
            <a:pPr marL="0" indent="0">
              <a:lnSpc>
                <a:spcPct val="120000"/>
              </a:lnSpc>
              <a:buNone/>
            </a:pPr>
            <a:r>
              <a:rPr lang="en-US" sz="6400" b="1" dirty="0">
                <a:latin typeface="Arial" panose="020B0604020202020204" pitchFamily="34" charset="0"/>
                <a:cs typeface="Arial" panose="020B0604020202020204" pitchFamily="34" charset="0"/>
              </a:rPr>
              <a:t>2.Interrupt Service Routines</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An interrupt service routine (ISR), also known as an interrupt handler, is a callback subroutine in an operating system or device driver whose execution is triggered by the reception of an interrupt.</a:t>
            </a:r>
          </a:p>
          <a:p>
            <a:pPr marL="0" indent="0">
              <a:lnSpc>
                <a:spcPct val="120000"/>
              </a:lnSpc>
              <a:buNone/>
            </a:pPr>
            <a:r>
              <a:rPr lang="en-US" sz="6400" b="1" dirty="0">
                <a:latin typeface="Arial" panose="020B0604020202020204" pitchFamily="34" charset="0"/>
                <a:cs typeface="Arial" panose="020B0604020202020204" pitchFamily="34" charset="0"/>
              </a:rPr>
              <a:t>3.Semaphore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semaphore is a kernel object that can be acquired or released by one or more tasks for the purposes of synchronization or mutual exclusion.</a:t>
            </a:r>
          </a:p>
          <a:p>
            <a:pPr marL="0" indent="0">
              <a:lnSpc>
                <a:spcPct val="120000"/>
              </a:lnSpc>
              <a:buNone/>
            </a:pPr>
            <a:r>
              <a:rPr lang="en-US" sz="6400" b="1" dirty="0">
                <a:latin typeface="Arial" panose="020B0604020202020204" pitchFamily="34" charset="0"/>
                <a:cs typeface="Arial" panose="020B0604020202020204" pitchFamily="34" charset="0"/>
              </a:rPr>
              <a:t>Binary Semaphore </a:t>
            </a:r>
            <a:r>
              <a:rPr lang="en-US" sz="6400" dirty="0">
                <a:latin typeface="Arial" panose="020B0604020202020204" pitchFamily="34" charset="0"/>
                <a:cs typeface="Arial" panose="020B0604020202020204" pitchFamily="34" charset="0"/>
              </a:rPr>
              <a:t>: A binary semaphore can have a value of either 0 or 1. </a:t>
            </a:r>
          </a:p>
          <a:p>
            <a:pPr marL="0" indent="0">
              <a:lnSpc>
                <a:spcPct val="120000"/>
              </a:lnSpc>
              <a:buNone/>
            </a:pPr>
            <a:r>
              <a:rPr lang="en-US" sz="6400" b="1" dirty="0">
                <a:latin typeface="Arial" panose="020B0604020202020204" pitchFamily="34" charset="0"/>
                <a:cs typeface="Arial" panose="020B0604020202020204" pitchFamily="34" charset="0"/>
              </a:rPr>
              <a:t>Counting Semaphore </a:t>
            </a:r>
            <a:r>
              <a:rPr lang="en-US" sz="6400" dirty="0">
                <a:latin typeface="Arial" panose="020B0604020202020204" pitchFamily="34" charset="0"/>
                <a:cs typeface="Arial" panose="020B0604020202020204" pitchFamily="34" charset="0"/>
              </a:rPr>
              <a:t>: A counting semaphore uses a count to allow it to be acquired or released multiple times. </a:t>
            </a:r>
          </a:p>
          <a:p>
            <a:pPr marL="0" indent="0">
              <a:lnSpc>
                <a:spcPct val="120000"/>
              </a:lnSpc>
              <a:buNone/>
            </a:pPr>
            <a:r>
              <a:rPr lang="en-US" sz="6400" b="1" dirty="0">
                <a:latin typeface="Arial" panose="020B0604020202020204" pitchFamily="34" charset="0"/>
                <a:cs typeface="Arial" panose="020B0604020202020204" pitchFamily="34" charset="0"/>
              </a:rPr>
              <a:t>Mutex</a:t>
            </a:r>
            <a:r>
              <a:rPr lang="en-US" sz="6400" dirty="0">
                <a:latin typeface="Arial" panose="020B0604020202020204" pitchFamily="34" charset="0"/>
                <a:cs typeface="Arial" panose="020B0604020202020204" pitchFamily="34" charset="0"/>
              </a:rPr>
              <a:t> : A mutual exclusion (mutex) semaphore is a special binary semaphore that supports ownership, recursive access, task deletion safety, and one or more protocols for avoiding problems inherent to mutual exclusion. </a:t>
            </a:r>
          </a:p>
          <a:p>
            <a:pPr marL="0" indent="0">
              <a:lnSpc>
                <a:spcPct val="120000"/>
              </a:lnSpc>
              <a:buNone/>
            </a:pPr>
            <a:r>
              <a:rPr lang="en-US" sz="6400" b="1" dirty="0">
                <a:latin typeface="Arial" panose="020B0604020202020204" pitchFamily="34" charset="0"/>
                <a:cs typeface="Arial" panose="020B0604020202020204" pitchFamily="34" charset="0"/>
              </a:rPr>
              <a:t>4.Message Queue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The Message Queue is a buffer-like object, which is used to send one or more messages to a task </a:t>
            </a:r>
            <a:r>
              <a:rPr lang="en-US" sz="6400" dirty="0" err="1">
                <a:latin typeface="Arial" panose="020B0604020202020204" pitchFamily="34" charset="0"/>
                <a:cs typeface="Arial" panose="020B0604020202020204" pitchFamily="34" charset="0"/>
              </a:rPr>
              <a:t>i.e</a:t>
            </a:r>
            <a:r>
              <a:rPr lang="en-US" sz="6400" dirty="0">
                <a:latin typeface="Arial" panose="020B0604020202020204" pitchFamily="34" charset="0"/>
                <a:cs typeface="Arial" panose="020B0604020202020204" pitchFamily="34" charset="0"/>
              </a:rPr>
              <a:t> the message queues are used to establish the Inter task communication.</a:t>
            </a:r>
            <a:br>
              <a:rPr lang="en-US" sz="6400" dirty="0">
                <a:latin typeface="Arial" panose="020B0604020202020204" pitchFamily="34" charset="0"/>
                <a:cs typeface="Arial" panose="020B0604020202020204" pitchFamily="34" charset="0"/>
              </a:rPr>
            </a:br>
            <a:r>
              <a:rPr lang="en-US" sz="6400" b="1" dirty="0">
                <a:latin typeface="Arial" panose="020B0604020202020204" pitchFamily="34" charset="0"/>
                <a:cs typeface="Arial" panose="020B0604020202020204" pitchFamily="34" charset="0"/>
              </a:rPr>
              <a:t>5.Mailbox</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message queue with a length of 1 is called as mailbox.</a:t>
            </a:r>
          </a:p>
          <a:p>
            <a:pPr marL="0" indent="0">
              <a:lnSpc>
                <a:spcPct val="120000"/>
              </a:lnSpc>
              <a:buNone/>
            </a:pPr>
            <a:r>
              <a:rPr lang="en-US" sz="6400" b="1" dirty="0">
                <a:latin typeface="Arial" panose="020B0604020202020204" pitchFamily="34" charset="0"/>
                <a:cs typeface="Arial" panose="020B0604020202020204" pitchFamily="34" charset="0"/>
              </a:rPr>
              <a:t>6.Pipe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Pipes are kernel objects that provide unstructured data exchange and facilitate synchronization among tasks. </a:t>
            </a:r>
          </a:p>
          <a:p>
            <a:pPr marL="0" indent="0">
              <a:buNone/>
            </a:pPr>
            <a:endParaRPr lang="en-US" dirty="0"/>
          </a:p>
        </p:txBody>
      </p:sp>
      <p:sp>
        <p:nvSpPr>
          <p:cNvPr id="4" name="Rectangle 1">
            <a:extLst>
              <a:ext uri="{FF2B5EF4-FFF2-40B4-BE49-F238E27FC236}">
                <a16:creationId xmlns:a16="http://schemas.microsoft.com/office/drawing/2014/main" id="{8663E6D9-425F-44BC-FDC9-498F69E81F47}"/>
              </a:ext>
            </a:extLst>
          </p:cNvPr>
          <p:cNvSpPr>
            <a:spLocks noChangeArrowheads="1"/>
          </p:cNvSpPr>
          <p:nvPr/>
        </p:nvSpPr>
        <p:spPr bwMode="auto">
          <a:xfrm>
            <a:off x="4571967" y="900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00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064A-7EB9-0315-524B-F5CE96284050}"/>
              </a:ext>
            </a:extLst>
          </p:cNvPr>
          <p:cNvSpPr>
            <a:spLocks noGrp="1"/>
          </p:cNvSpPr>
          <p:nvPr>
            <p:ph type="title"/>
          </p:nvPr>
        </p:nvSpPr>
        <p:spPr>
          <a:xfrm>
            <a:off x="628650" y="365129"/>
            <a:ext cx="7886700" cy="701671"/>
          </a:xfrm>
        </p:spPr>
        <p:txBody>
          <a:bodyPr/>
          <a:lstStyle/>
          <a:p>
            <a:r>
              <a:rPr lang="en-US" sz="4100" b="1" dirty="0">
                <a:solidFill>
                  <a:srgbClr val="002060"/>
                </a:solidFill>
              </a:rPr>
              <a:t>RTOS-aware Debugging</a:t>
            </a:r>
          </a:p>
        </p:txBody>
      </p:sp>
      <p:sp>
        <p:nvSpPr>
          <p:cNvPr id="3" name="Content Placeholder 2">
            <a:extLst>
              <a:ext uri="{FF2B5EF4-FFF2-40B4-BE49-F238E27FC236}">
                <a16:creationId xmlns:a16="http://schemas.microsoft.com/office/drawing/2014/main" id="{E148B141-34DE-60FF-BED5-38F09E5482BB}"/>
              </a:ext>
            </a:extLst>
          </p:cNvPr>
          <p:cNvSpPr>
            <a:spLocks noGrp="1"/>
          </p:cNvSpPr>
          <p:nvPr>
            <p:ph idx="1"/>
          </p:nvPr>
        </p:nvSpPr>
        <p:spPr>
          <a:xfrm>
            <a:off x="76200" y="1066800"/>
            <a:ext cx="8991600" cy="5791200"/>
          </a:xfrm>
        </p:spPr>
        <p:txBody>
          <a:bodyPr>
            <a:normAutofit fontScale="85000" lnSpcReduction="20000"/>
          </a:bodyPr>
          <a:lstStyle/>
          <a:p>
            <a:pPr marL="0" indent="0" algn="l">
              <a:lnSpc>
                <a:spcPct val="120000"/>
              </a:lnSpc>
              <a:buNone/>
            </a:pPr>
            <a:r>
              <a:rPr lang="en-US" sz="1800" b="0" i="0" u="none" strike="noStrike" baseline="0" dirty="0">
                <a:latin typeface="Arial" panose="020B0604020202020204" pitchFamily="34" charset="0"/>
                <a:cs typeface="Arial" panose="020B0604020202020204" pitchFamily="34" charset="0"/>
              </a:rPr>
              <a:t>With traditional debugging setups used for bare-metal (for example, no OS) coding, there was only one stack to observe. Since the programming model was a single super loop with some interrupts, this wasn't much of a problem. At any point in time, the state of the system could be discerned by the following:</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function the </a:t>
            </a:r>
            <a:r>
              <a:rPr lang="en-US" sz="1500" b="1" i="0" u="none" strike="noStrike" baseline="0" dirty="0">
                <a:latin typeface="Arial" panose="020B0604020202020204" pitchFamily="34" charset="0"/>
                <a:cs typeface="Arial" panose="020B0604020202020204" pitchFamily="34" charset="0"/>
              </a:rPr>
              <a:t>program counter </a:t>
            </a:r>
            <a:r>
              <a:rPr lang="en-US" sz="1500" b="0" i="0" u="none" strike="noStrike" baseline="0" dirty="0">
                <a:latin typeface="Arial" panose="020B0604020202020204" pitchFamily="34" charset="0"/>
                <a:cs typeface="Arial" panose="020B0604020202020204" pitchFamily="34" charset="0"/>
              </a:rPr>
              <a:t>(</a:t>
            </a:r>
            <a:r>
              <a:rPr lang="en-US" sz="1500" b="1" i="0" u="none" strike="noStrike" baseline="0" dirty="0">
                <a:latin typeface="Arial" panose="020B0604020202020204" pitchFamily="34" charset="0"/>
                <a:cs typeface="Arial" panose="020B0604020202020204" pitchFamily="34" charset="0"/>
              </a:rPr>
              <a:t>PC</a:t>
            </a:r>
            <a:r>
              <a:rPr lang="en-US" sz="1500" b="0" i="0" u="none" strike="noStrike" baseline="0" dirty="0">
                <a:latin typeface="Arial" panose="020B0604020202020204" pitchFamily="34" charset="0"/>
                <a:cs typeface="Arial" panose="020B0604020202020204" pitchFamily="34" charset="0"/>
              </a:rPr>
              <a:t>) was in</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interrupts were active</a:t>
            </a:r>
          </a:p>
          <a:p>
            <a:pPr lvl="1">
              <a:lnSpc>
                <a:spcPct val="12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20000"/>
              </a:lnSpc>
            </a:pPr>
            <a:r>
              <a:rPr lang="en-US" sz="1500" b="0" i="0" u="none" strike="noStrike" baseline="0" dirty="0">
                <a:latin typeface="Arial" panose="020B0604020202020204" pitchFamily="34" charset="0"/>
                <a:cs typeface="Arial" panose="020B0604020202020204" pitchFamily="34" charset="0"/>
              </a:rPr>
              <a:t>Observing/unwinding the stack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With an RTOS-based system, the basic approach is very similar, but the programming model is extended to include multiple tasks running in </a:t>
            </a:r>
            <a:r>
              <a:rPr lang="en-US" sz="1800" b="0" i="1" u="none" strike="noStrike" baseline="0" dirty="0">
                <a:latin typeface="Arial" panose="020B0604020202020204" pitchFamily="34" charset="0"/>
                <a:cs typeface="Arial" panose="020B0604020202020204" pitchFamily="34" charset="0"/>
              </a:rPr>
              <a:t>parallel</a:t>
            </a:r>
            <a:r>
              <a:rPr lang="en-US" sz="1800" b="0" i="0" u="none" strike="noStrike" baseline="0" dirty="0">
                <a:latin typeface="Arial" panose="020B0604020202020204" pitchFamily="34" charset="0"/>
                <a:cs typeface="Arial" panose="020B0604020202020204" pitchFamily="34" charset="0"/>
              </a:rPr>
              <a:t>. Remember, each task is effectively an isolated infinite loop. Since each task has its own stack and can be in different operating states, some additional information is required to discern the overall system state:</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the current operational state of each task</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task and function the PC was in</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interrupts are active</a:t>
            </a:r>
          </a:p>
          <a:p>
            <a:pPr lvl="1">
              <a:lnSpc>
                <a:spcPct val="11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10000"/>
              </a:lnSpc>
            </a:pPr>
            <a:r>
              <a:rPr lang="en-US" sz="1500" b="0" i="0" u="none" strike="noStrike" baseline="0" dirty="0">
                <a:latin typeface="Arial" panose="020B0604020202020204" pitchFamily="34" charset="0"/>
                <a:cs typeface="Arial" panose="020B0604020202020204" pitchFamily="34" charset="0"/>
              </a:rPr>
              <a:t>Observing/unwinding the stack of each task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Due to the constrained nature of embedded systems, stack usage is often a concern because of the limited RAM of MCUs. In a bare-metal application, there is only one stack. In an RTOS application, each task has its own stack, which means we have more to monitor. Using a debugging system that provides RTOS-aware stack information helps to quickly evaluate the stack usage of each task in the system.</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Monitoring the worst-case performance of the event response is also a critical aspect of </a:t>
            </a:r>
            <a:r>
              <a:rPr lang="en-US" sz="1800" b="0" i="0" u="none" strike="noStrike" baseline="0" dirty="0" err="1">
                <a:latin typeface="Arial" panose="020B0604020202020204" pitchFamily="34" charset="0"/>
                <a:cs typeface="Arial" panose="020B0604020202020204" pitchFamily="34" charset="0"/>
              </a:rPr>
              <a:t>realtime</a:t>
            </a:r>
            <a:r>
              <a:rPr lang="en-US" sz="1800" b="0" i="0" u="none" strike="noStrike" baseline="0" dirty="0">
                <a:latin typeface="Arial" panose="020B0604020202020204" pitchFamily="34" charset="0"/>
                <a:cs typeface="Arial" panose="020B0604020202020204" pitchFamily="34" charset="0"/>
              </a:rPr>
              <a:t> systems development. We must ensure that the system will respond to critical events in a timely manner.</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60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378" y="661308"/>
            <a:ext cx="788289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Hard RTS</a:t>
            </a:r>
          </a:p>
        </p:txBody>
      </p:sp>
      <p:sp>
        <p:nvSpPr>
          <p:cNvPr id="3" name="object 3"/>
          <p:cNvSpPr txBox="1"/>
          <p:nvPr/>
        </p:nvSpPr>
        <p:spPr>
          <a:xfrm>
            <a:off x="456136" y="1484412"/>
            <a:ext cx="8535671" cy="2661241"/>
          </a:xfrm>
          <a:prstGeom prst="rect">
            <a:avLst/>
          </a:prstGeom>
        </p:spPr>
        <p:txBody>
          <a:bodyPr vert="horz" wrap="square" lIns="0" tIns="122555" rIns="0" bIns="0" rtlCol="0">
            <a:spAutoFit/>
          </a:bodyPr>
          <a:lstStyle/>
          <a:p>
            <a:pPr marL="329557" indent="-316857">
              <a:spcBef>
                <a:spcPts val="965"/>
              </a:spcBef>
              <a:buClr>
                <a:srgbClr val="956605"/>
              </a:buClr>
              <a:buChar char="•"/>
              <a:tabLst>
                <a:tab pos="329557" algn="l"/>
              </a:tabLst>
            </a:pPr>
            <a:r>
              <a:rPr sz="3051" dirty="0">
                <a:solidFill>
                  <a:srgbClr val="073107"/>
                </a:solidFill>
                <a:latin typeface="Arial" panose="020B0604020202020204" pitchFamily="34" charset="0"/>
                <a:cs typeface="Arial" panose="020B0604020202020204" pitchFamily="34" charset="0"/>
              </a:rPr>
              <a:t>Binary</a:t>
            </a:r>
            <a:r>
              <a:rPr sz="3051" spc="475" dirty="0">
                <a:solidFill>
                  <a:srgbClr val="073107"/>
                </a:solidFill>
                <a:latin typeface="Arial" panose="020B0604020202020204" pitchFamily="34" charset="0"/>
                <a:cs typeface="Arial" panose="020B0604020202020204" pitchFamily="34" charset="0"/>
              </a:rPr>
              <a:t> </a:t>
            </a:r>
            <a:r>
              <a:rPr sz="3051" spc="45" dirty="0">
                <a:solidFill>
                  <a:srgbClr val="073107"/>
                </a:solidFill>
                <a:latin typeface="Arial" panose="020B0604020202020204" pitchFamily="34" charset="0"/>
                <a:cs typeface="Arial" panose="020B0604020202020204" pitchFamily="34" charset="0"/>
              </a:rPr>
              <a:t>Set</a:t>
            </a:r>
            <a:endParaRPr sz="3051" dirty="0">
              <a:latin typeface="Arial" panose="020B0604020202020204" pitchFamily="34" charset="0"/>
              <a:cs typeface="Arial" panose="020B0604020202020204" pitchFamily="34" charset="0"/>
            </a:endParaRPr>
          </a:p>
          <a:p>
            <a:pPr marL="436234">
              <a:spcBef>
                <a:spcPts val="771"/>
              </a:spcBef>
            </a:pPr>
            <a:r>
              <a:rPr sz="2700" spc="325" dirty="0">
                <a:solidFill>
                  <a:srgbClr val="073107"/>
                </a:solidFill>
                <a:latin typeface="Arial" panose="020B0604020202020204" pitchFamily="34" charset="0"/>
                <a:cs typeface="Arial" panose="020B0604020202020204" pitchFamily="34" charset="0"/>
              </a:rPr>
              <a:t>-</a:t>
            </a:r>
            <a:r>
              <a:rPr sz="2700" spc="425" dirty="0">
                <a:solidFill>
                  <a:srgbClr val="073107"/>
                </a:solidFill>
                <a:latin typeface="Arial" panose="020B0604020202020204" pitchFamily="34" charset="0"/>
                <a:cs typeface="Arial" panose="020B0604020202020204" pitchFamily="34" charset="0"/>
              </a:rPr>
              <a:t>{1,0}</a:t>
            </a:r>
            <a:endParaRPr sz="2700" dirty="0">
              <a:latin typeface="Arial" panose="020B0604020202020204" pitchFamily="34" charset="0"/>
              <a:cs typeface="Arial" panose="020B0604020202020204" pitchFamily="34" charset="0"/>
            </a:endParaRPr>
          </a:p>
          <a:p>
            <a:pPr marL="331462" marR="5080" indent="-319397" algn="just">
              <a:lnSpc>
                <a:spcPct val="105000"/>
              </a:lnSpc>
              <a:spcBef>
                <a:spcPts val="844"/>
              </a:spcBef>
              <a:buChar char="•"/>
              <a:tabLst>
                <a:tab pos="331462" algn="l"/>
                <a:tab pos="334637" algn="l"/>
              </a:tabLst>
            </a:pPr>
            <a:r>
              <a:rPr sz="3051" dirty="0">
                <a:solidFill>
                  <a:srgbClr val="956605"/>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ing</a:t>
            </a:r>
            <a:r>
              <a:rPr lang="en-US" sz="3051" spc="600" dirty="0">
                <a:solidFill>
                  <a:srgbClr val="073107"/>
                </a:solidFill>
                <a:latin typeface="Arial" panose="020B0604020202020204" pitchFamily="34" charset="0"/>
                <a:cs typeface="Arial" panose="020B0604020202020204" pitchFamily="34" charset="0"/>
              </a:rPr>
              <a:t> </a:t>
            </a:r>
            <a:r>
              <a:rPr lang="en-US" sz="3051" dirty="0">
                <a:solidFill>
                  <a:srgbClr val="073107"/>
                </a:solidFill>
                <a:latin typeface="Arial" panose="020B0604020202020204" pitchFamily="34" charset="0"/>
                <a:cs typeface="Arial" panose="020B0604020202020204" pitchFamily="34" charset="0"/>
              </a:rPr>
              <a:t>mi</a:t>
            </a:r>
            <a:r>
              <a:rPr sz="3051" dirty="0">
                <a:solidFill>
                  <a:srgbClr val="073107"/>
                </a:solidFill>
                <a:latin typeface="Arial" panose="020B0604020202020204" pitchFamily="34" charset="0"/>
                <a:cs typeface="Arial" panose="020B0604020202020204" pitchFamily="34" charset="0"/>
              </a:rPr>
              <a:t>ssile</a:t>
            </a:r>
            <a:r>
              <a:rPr sz="3051" spc="491" dirty="0">
                <a:solidFill>
                  <a:srgbClr val="073107"/>
                </a:solidFill>
                <a:latin typeface="Arial" panose="020B0604020202020204" pitchFamily="34" charset="0"/>
                <a:cs typeface="Arial" panose="020B0604020202020204" pitchFamily="34" charset="0"/>
              </a:rPr>
              <a:t> </a:t>
            </a:r>
            <a:r>
              <a:rPr sz="3051" spc="55" dirty="0">
                <a:solidFill>
                  <a:srgbClr val="073107"/>
                </a:solidFill>
                <a:latin typeface="Arial" panose="020B0604020202020204" pitchFamily="34" charset="0"/>
                <a:cs typeface="Arial" panose="020B0604020202020204" pitchFamily="34" charset="0"/>
              </a:rPr>
              <a:t>is</a:t>
            </a:r>
            <a:r>
              <a:rPr sz="3051" spc="2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intercepted</a:t>
            </a:r>
            <a:r>
              <a:rPr sz="3051" spc="74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by</a:t>
            </a:r>
            <a:r>
              <a:rPr sz="3051" spc="440" dirty="0">
                <a:solidFill>
                  <a:srgbClr val="073107"/>
                </a:solidFill>
                <a:latin typeface="Arial" panose="020B0604020202020204" pitchFamily="34" charset="0"/>
                <a:cs typeface="Arial" panose="020B0604020202020204" pitchFamily="34" charset="0"/>
              </a:rPr>
              <a:t> </a:t>
            </a:r>
            <a:r>
              <a:rPr sz="3051" spc="71" dirty="0">
                <a:solidFill>
                  <a:srgbClr val="073107"/>
                </a:solidFill>
                <a:latin typeface="Arial" panose="020B0604020202020204" pitchFamily="34" charset="0"/>
                <a:cs typeface="Arial" panose="020B0604020202020204" pitchFamily="34" charset="0"/>
              </a:rPr>
              <a:t>an</a:t>
            </a:r>
            <a:r>
              <a:rPr sz="3051" spc="39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anti-</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issile </a:t>
            </a:r>
            <a:r>
              <a:rPr lang="en-US" sz="3051" spc="-11" dirty="0">
                <a:solidFill>
                  <a:srgbClr val="073107"/>
                </a:solidFill>
                <a:latin typeface="Arial" panose="020B0604020202020204" pitchFamily="34" charset="0"/>
                <a:cs typeface="Arial" panose="020B0604020202020204" pitchFamily="34" charset="0"/>
              </a:rPr>
              <a:t>system</a:t>
            </a:r>
            <a:r>
              <a:rPr sz="3051" spc="6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fro</a:t>
            </a:r>
            <a:r>
              <a:rPr lang="en-US" sz="3051" dirty="0">
                <a:solidFill>
                  <a:srgbClr val="073107"/>
                </a:solidFill>
                <a:latin typeface="Arial" panose="020B0604020202020204" pitchFamily="34" charset="0"/>
                <a:cs typeface="Arial" panose="020B0604020202020204" pitchFamily="34" charset="0"/>
              </a:rPr>
              <a:t>m</a:t>
            </a:r>
            <a:r>
              <a:rPr sz="3051" spc="60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its</a:t>
            </a:r>
            <a:r>
              <a:rPr sz="3051" spc="445" dirty="0">
                <a:solidFill>
                  <a:srgbClr val="073107"/>
                </a:solidFill>
                <a:latin typeface="Arial" panose="020B0604020202020204" pitchFamily="34" charset="0"/>
                <a:cs typeface="Arial" panose="020B0604020202020204" pitchFamily="34" charset="0"/>
              </a:rPr>
              <a:t> </a:t>
            </a:r>
            <a:r>
              <a:rPr sz="3051" spc="51" dirty="0">
                <a:solidFill>
                  <a:srgbClr val="073107"/>
                </a:solidFill>
                <a:latin typeface="Arial" panose="020B0604020202020204" pitchFamily="34" charset="0"/>
                <a:cs typeface="Arial" panose="020B0604020202020204" pitchFamily="34" charset="0"/>
              </a:rPr>
              <a:t>target</a:t>
            </a:r>
            <a:r>
              <a:rPr sz="3051" spc="571" dirty="0">
                <a:solidFill>
                  <a:srgbClr val="073107"/>
                </a:solidFill>
                <a:latin typeface="Arial" panose="020B0604020202020204" pitchFamily="34" charset="0"/>
                <a:cs typeface="Arial" panose="020B0604020202020204" pitchFamily="34" charset="0"/>
              </a:rPr>
              <a:t> </a:t>
            </a:r>
            <a:r>
              <a:rPr sz="3051" spc="65" dirty="0">
                <a:solidFill>
                  <a:srgbClr val="073107"/>
                </a:solidFill>
                <a:latin typeface="Arial" panose="020B0604020202020204" pitchFamily="34" charset="0"/>
                <a:cs typeface="Arial" panose="020B0604020202020204" pitchFamily="34" charset="0"/>
              </a:rPr>
              <a:t>when</a:t>
            </a:r>
            <a:r>
              <a:rPr sz="3051" spc="61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a:t>
            </a:r>
            <a:r>
              <a:rPr sz="3051" spc="49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is</a:t>
            </a:r>
            <a:r>
              <a:rPr sz="3051" spc="52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only</a:t>
            </a:r>
            <a:r>
              <a:rPr sz="3051" spc="605" dirty="0">
                <a:solidFill>
                  <a:srgbClr val="073107"/>
                </a:solidFill>
                <a:latin typeface="Arial" panose="020B0604020202020204" pitchFamily="34" charset="0"/>
                <a:cs typeface="Arial" panose="020B0604020202020204" pitchFamily="34" charset="0"/>
              </a:rPr>
              <a:t> </a:t>
            </a:r>
            <a:r>
              <a:rPr sz="3051" spc="91" dirty="0">
                <a:solidFill>
                  <a:srgbClr val="073107"/>
                </a:solidFill>
                <a:latin typeface="Arial" panose="020B0604020202020204" pitchFamily="34" charset="0"/>
                <a:cs typeface="Arial" panose="020B0604020202020204" pitchFamily="34" charset="0"/>
              </a:rPr>
              <a:t>20</a:t>
            </a:r>
            <a:r>
              <a:rPr sz="3051" spc="525" dirty="0">
                <a:solidFill>
                  <a:srgbClr val="073107"/>
                </a:solidFill>
                <a:latin typeface="Arial" panose="020B0604020202020204" pitchFamily="34" charset="0"/>
                <a:cs typeface="Arial" panose="020B0604020202020204" pitchFamily="34" charset="0"/>
              </a:rPr>
              <a:t> </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eters </a:t>
            </a:r>
            <a:r>
              <a:rPr sz="3051" spc="-20" dirty="0">
                <a:solidFill>
                  <a:srgbClr val="073107"/>
                </a:solidFill>
                <a:latin typeface="Arial" panose="020B0604020202020204" pitchFamily="34" charset="0"/>
                <a:cs typeface="Arial" panose="020B0604020202020204" pitchFamily="34" charset="0"/>
              </a:rPr>
              <a:t>away</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0"/>
            <a:ext cx="2287905" cy="706605"/>
          </a:xfrm>
          <a:prstGeom prst="rect">
            <a:avLst/>
          </a:prstGeom>
        </p:spPr>
        <p:txBody>
          <a:bodyPr vert="horz" wrap="square" lIns="0" tIns="13971" rIns="0" bIns="0" rtlCol="0" anchor="ctr">
            <a:spAutoFit/>
          </a:bodyPr>
          <a:lstStyle/>
          <a:p>
            <a:pPr marL="12700">
              <a:lnSpc>
                <a:spcPct val="100000"/>
              </a:lnSpc>
              <a:spcBef>
                <a:spcPts val="111"/>
              </a:spcBef>
            </a:pPr>
            <a:r>
              <a:rPr lang="en-US" sz="4500" b="1" dirty="0">
                <a:solidFill>
                  <a:srgbClr val="002060"/>
                </a:solidFill>
              </a:rPr>
              <a:t>Syllabus</a:t>
            </a:r>
            <a:endParaRPr sz="4500" b="1" dirty="0">
              <a:solidFill>
                <a:srgbClr val="002060"/>
              </a:solidFill>
            </a:endParaRPr>
          </a:p>
        </p:txBody>
      </p:sp>
      <p:sp>
        <p:nvSpPr>
          <p:cNvPr id="5" name="TextBox 4">
            <a:extLst>
              <a:ext uri="{FF2B5EF4-FFF2-40B4-BE49-F238E27FC236}">
                <a16:creationId xmlns:a16="http://schemas.microsoft.com/office/drawing/2014/main" id="{538241D8-413A-F864-9B48-FBCFA147349F}"/>
              </a:ext>
            </a:extLst>
          </p:cNvPr>
          <p:cNvSpPr txBox="1"/>
          <p:nvPr/>
        </p:nvSpPr>
        <p:spPr>
          <a:xfrm>
            <a:off x="152400" y="706604"/>
            <a:ext cx="8763000" cy="6151395"/>
          </a:xfrm>
          <a:prstGeom prst="rect">
            <a:avLst/>
          </a:prstGeom>
          <a:noFill/>
        </p:spPr>
        <p:txBody>
          <a:bodyPr wrap="square" numCol="2">
            <a:spAutoFit/>
          </a:bodyPr>
          <a:lstStyle/>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What are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Characteristics of Real-Time Systems: Timing Constraints, Determinism, Predictability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Types of Real-Time Systems: Hard Real-Time, Soft Real-Time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Challenges in Real-Time System Design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Overview of Real-Time Operating System (RTOS) Components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Management: Task States, Task Scheduling, Context Switching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Memory Management and Resource Allocation </a:t>
            </a: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Partitioning and Priority Assignment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Deadline Analysis and Task Timing Requirements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Resource Management and Allocation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Fault Tolerance and Error Handling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Preemptive vs Non-Preemptive Scheduling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Scheduling Policies: Rate Monotonic (RM), Earliest Deadline First (EDF), Fixed Priority, Dynamic Priority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Analysis of Scheduling Algorithms: Response Time Analysis, Worst-Case Execution Time (WCET)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Introduction to Interrupts in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Priority-Based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Latency and Response Time Analysis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Service Routines (ISRs) and Deferred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Inter-Task Communication and Synchronization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Message Passing: Queues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Shared Memory and Memory-Mapped I/O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Semaphores, Mutexes, and Critical Sections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717003" y="661308"/>
            <a:ext cx="76993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Soft RTS</a:t>
            </a:r>
          </a:p>
        </p:txBody>
      </p:sp>
      <p:sp>
        <p:nvSpPr>
          <p:cNvPr id="21" name="object 21"/>
          <p:cNvSpPr txBox="1"/>
          <p:nvPr/>
        </p:nvSpPr>
        <p:spPr>
          <a:xfrm>
            <a:off x="456139" y="1463561"/>
            <a:ext cx="8078261" cy="1805366"/>
          </a:xfrm>
          <a:prstGeom prst="rect">
            <a:avLst/>
          </a:prstGeom>
        </p:spPr>
        <p:txBody>
          <a:bodyPr vert="horz" wrap="square" lIns="0" tIns="139065" rIns="0" bIns="0" rtlCol="0">
            <a:spAutoFit/>
          </a:bodyPr>
          <a:lstStyle/>
          <a:p>
            <a:pPr marL="328286" indent="-315587">
              <a:spcBef>
                <a:spcPts val="10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Lateness</a:t>
            </a:r>
            <a:r>
              <a:rPr sz="3051" spc="10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pletion</a:t>
            </a:r>
            <a:r>
              <a:rPr sz="3051" spc="285" dirty="0">
                <a:solidFill>
                  <a:srgbClr val="073107"/>
                </a:solidFill>
                <a:latin typeface="Arial" panose="020B0604020202020204" pitchFamily="34" charset="0"/>
                <a:cs typeface="Arial" panose="020B0604020202020204" pitchFamily="34" charset="0"/>
              </a:rPr>
              <a:t> </a:t>
            </a:r>
            <a:r>
              <a:rPr sz="3051" spc="-35" dirty="0">
                <a:solidFill>
                  <a:srgbClr val="073107"/>
                </a:solidFill>
                <a:latin typeface="Arial" panose="020B0604020202020204" pitchFamily="34" charset="0"/>
                <a:cs typeface="Arial" panose="020B0604020202020204" pitchFamily="34" charset="0"/>
              </a:rPr>
              <a:t>T</a:t>
            </a:r>
            <a:r>
              <a:rPr lang="en-US" sz="3051" spc="-35" dirty="0">
                <a:solidFill>
                  <a:srgbClr val="073107"/>
                </a:solidFill>
                <a:latin typeface="Arial" panose="020B0604020202020204" pitchFamily="34" charset="0"/>
                <a:cs typeface="Arial" panose="020B0604020202020204" pitchFamily="34" charset="0"/>
              </a:rPr>
              <a:t>im</a:t>
            </a:r>
            <a:r>
              <a:rPr sz="3051" spc="-35" dirty="0">
                <a:solidFill>
                  <a:srgbClr val="073107"/>
                </a:solidFill>
                <a:latin typeface="Arial" panose="020B0604020202020204" pitchFamily="34" charset="0"/>
                <a:cs typeface="Arial" panose="020B0604020202020204" pitchFamily="34" charset="0"/>
              </a:rPr>
              <a:t>e</a:t>
            </a:r>
            <a:r>
              <a:rPr sz="3051" spc="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t>
            </a:r>
            <a:r>
              <a:rPr sz="3051" spc="151" dirty="0">
                <a:solidFill>
                  <a:srgbClr val="073107"/>
                </a:solidFill>
                <a:latin typeface="Arial" panose="020B0604020202020204" pitchFamily="34" charset="0"/>
                <a:cs typeface="Arial" panose="020B0604020202020204" pitchFamily="34" charset="0"/>
              </a:rPr>
              <a:t> </a:t>
            </a:r>
            <a:r>
              <a:rPr sz="3051" spc="40" dirty="0">
                <a:solidFill>
                  <a:srgbClr val="073107"/>
                </a:solidFill>
                <a:latin typeface="Arial" panose="020B0604020202020204" pitchFamily="34" charset="0"/>
                <a:cs typeface="Arial" panose="020B0604020202020204" pitchFamily="34" charset="0"/>
              </a:rPr>
              <a:t>Deadline</a:t>
            </a:r>
            <a:endParaRPr sz="3051" dirty="0">
              <a:latin typeface="Arial" panose="020B0604020202020204" pitchFamily="34" charset="0"/>
              <a:cs typeface="Arial" panose="020B0604020202020204" pitchFamily="34" charset="0"/>
            </a:endParaRPr>
          </a:p>
          <a:p>
            <a:pPr marL="333366" indent="-320667">
              <a:spcBef>
                <a:spcPts val="995"/>
              </a:spcBef>
              <a:buClr>
                <a:srgbClr val="956605"/>
              </a:buClr>
              <a:buChar char="•"/>
              <a:tabLst>
                <a:tab pos="333366" algn="l"/>
              </a:tabLst>
            </a:pPr>
            <a:r>
              <a:rPr sz="3051" dirty="0">
                <a:solidFill>
                  <a:srgbClr val="073107"/>
                </a:solidFill>
                <a:latin typeface="Arial" panose="020B0604020202020204" pitchFamily="34" charset="0"/>
                <a:cs typeface="Arial" panose="020B0604020202020204" pitchFamily="34" charset="0"/>
              </a:rPr>
              <a:t>Tardiness</a:t>
            </a:r>
            <a:r>
              <a:rPr sz="3051" spc="211"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4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MAX(O,</a:t>
            </a:r>
            <a:r>
              <a:rPr sz="3051" spc="28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Lateness)</a:t>
            </a:r>
            <a:endParaRPr sz="3051" dirty="0">
              <a:latin typeface="Arial" panose="020B0604020202020204" pitchFamily="34" charset="0"/>
              <a:cs typeface="Arial" panose="020B0604020202020204" pitchFamily="34" charset="0"/>
            </a:endParaRPr>
          </a:p>
          <a:p>
            <a:pPr marL="328286" indent="-315587">
              <a:spcBef>
                <a:spcPts val="9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Earliness</a:t>
            </a:r>
            <a:r>
              <a:rPr sz="3051" spc="34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240"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MAX(-</a:t>
            </a:r>
            <a:r>
              <a:rPr sz="3051" spc="60" dirty="0">
                <a:solidFill>
                  <a:srgbClr val="073107"/>
                </a:solidFill>
                <a:latin typeface="Arial" panose="020B0604020202020204" pitchFamily="34" charset="0"/>
                <a:cs typeface="Arial" panose="020B0604020202020204" pitchFamily="34" charset="0"/>
              </a:rPr>
              <a:t>Lateness,</a:t>
            </a:r>
            <a:r>
              <a:rPr sz="3051" spc="215"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0)</a:t>
            </a:r>
            <a:endParaRPr sz="3051"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290CD10-AC85-9E13-CDB8-5E527A56507A}"/>
              </a:ext>
            </a:extLst>
          </p:cNvPr>
          <p:cNvPicPr>
            <a:picLocks noChangeAspect="1"/>
          </p:cNvPicPr>
          <p:nvPr/>
        </p:nvPicPr>
        <p:blipFill>
          <a:blip r:embed="rId2"/>
          <a:stretch>
            <a:fillRect/>
          </a:stretch>
        </p:blipFill>
        <p:spPr>
          <a:xfrm>
            <a:off x="0" y="3285860"/>
            <a:ext cx="9144000" cy="32740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6205-B91D-AD92-CAB6-314F7555E92C}"/>
              </a:ext>
            </a:extLst>
          </p:cNvPr>
          <p:cNvSpPr>
            <a:spLocks noGrp="1"/>
          </p:cNvSpPr>
          <p:nvPr>
            <p:ph type="title"/>
          </p:nvPr>
        </p:nvSpPr>
        <p:spPr/>
        <p:txBody>
          <a:bodyPr>
            <a:normAutofit/>
          </a:bodyPr>
          <a:lstStyle/>
          <a:p>
            <a:r>
              <a:rPr lang="en-US" sz="4500" b="1" dirty="0">
                <a:solidFill>
                  <a:srgbClr val="002060"/>
                </a:solidFill>
              </a:rPr>
              <a:t>Address Space </a:t>
            </a:r>
          </a:p>
        </p:txBody>
      </p:sp>
      <p:sp>
        <p:nvSpPr>
          <p:cNvPr id="3" name="Content Placeholder 2">
            <a:extLst>
              <a:ext uri="{FF2B5EF4-FFF2-40B4-BE49-F238E27FC236}">
                <a16:creationId xmlns:a16="http://schemas.microsoft.com/office/drawing/2014/main" id="{2587A30C-A067-A0C1-D231-6C153EC433B1}"/>
              </a:ext>
            </a:extLst>
          </p:cNvPr>
          <p:cNvSpPr>
            <a:spLocks noGrp="1"/>
          </p:cNvSpPr>
          <p:nvPr>
            <p:ph idx="1"/>
          </p:nvPr>
        </p:nvSpPr>
        <p:spPr/>
        <p:txBody>
          <a:bodyPr/>
          <a:lstStyle/>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Free RTOS does not deal with ‘virtual’ spaces/memory.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In part, because virtual memory is the enemy of Real-Time, the problem is that paging in virtual memory adds significant unpredictability to timing.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Kernal Space/User Space is a virtual space-ism, it doesn’t apply to Free RTOS.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Addresses stay at their physical addresses.</a:t>
            </a:r>
            <a:endParaRPr lang="en-US" sz="2800" dirty="0">
              <a:effectLst/>
              <a:latin typeface="Arial" panose="020B0604020202020204" pitchFamily="34" charset="0"/>
              <a:ea typeface="Times New Roman" panose="02020603050405020304" pitchFamily="18" charset="0"/>
              <a:cs typeface="Arial" panose="020B0604020202020204" pitchFamily="34" charset="0"/>
            </a:endParaRPr>
          </a:p>
          <a:p>
            <a:endParaRPr lang="en-US" dirty="0"/>
          </a:p>
        </p:txBody>
      </p:sp>
    </p:spTree>
    <p:extLst>
      <p:ext uri="{BB962C8B-B14F-4D97-AF65-F5344CB8AC3E}">
        <p14:creationId xmlns:p14="http://schemas.microsoft.com/office/powerpoint/2010/main" val="209265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1150" y="2090797"/>
            <a:ext cx="1713348" cy="765560"/>
          </a:xfrm>
          <a:prstGeom prst="rect">
            <a:avLst/>
          </a:prstGeom>
        </p:spPr>
      </p:pic>
      <p:pic>
        <p:nvPicPr>
          <p:cNvPr id="3" name="object 3"/>
          <p:cNvPicPr/>
          <p:nvPr/>
        </p:nvPicPr>
        <p:blipFill>
          <a:blip r:embed="rId3" cstate="print"/>
          <a:stretch>
            <a:fillRect/>
          </a:stretch>
        </p:blipFill>
        <p:spPr>
          <a:xfrm>
            <a:off x="1081150" y="3956563"/>
            <a:ext cx="1713348" cy="1920776"/>
          </a:xfrm>
          <a:prstGeom prst="rect">
            <a:avLst/>
          </a:prstGeom>
        </p:spPr>
      </p:pic>
      <p:pic>
        <p:nvPicPr>
          <p:cNvPr id="4" name="object 4"/>
          <p:cNvPicPr/>
          <p:nvPr/>
        </p:nvPicPr>
        <p:blipFill>
          <a:blip r:embed="rId4" cstate="print"/>
          <a:stretch>
            <a:fillRect/>
          </a:stretch>
        </p:blipFill>
        <p:spPr>
          <a:xfrm>
            <a:off x="3367143" y="2338346"/>
            <a:ext cx="311517" cy="655539"/>
          </a:xfrm>
          <a:prstGeom prst="rect">
            <a:avLst/>
          </a:prstGeom>
        </p:spPr>
      </p:pic>
      <p:pic>
        <p:nvPicPr>
          <p:cNvPr id="5" name="object 5"/>
          <p:cNvPicPr/>
          <p:nvPr/>
        </p:nvPicPr>
        <p:blipFill>
          <a:blip r:embed="rId5" cstate="print"/>
          <a:stretch>
            <a:fillRect/>
          </a:stretch>
        </p:blipFill>
        <p:spPr>
          <a:xfrm>
            <a:off x="3078529" y="3511899"/>
            <a:ext cx="448952" cy="518013"/>
          </a:xfrm>
          <a:prstGeom prst="rect">
            <a:avLst/>
          </a:prstGeom>
        </p:spPr>
      </p:pic>
      <p:pic>
        <p:nvPicPr>
          <p:cNvPr id="6" name="object 6"/>
          <p:cNvPicPr/>
          <p:nvPr/>
        </p:nvPicPr>
        <p:blipFill>
          <a:blip r:embed="rId6" cstate="print"/>
          <a:stretch>
            <a:fillRect/>
          </a:stretch>
        </p:blipFill>
        <p:spPr>
          <a:xfrm>
            <a:off x="4031410" y="2920535"/>
            <a:ext cx="1113217" cy="870996"/>
          </a:xfrm>
          <a:prstGeom prst="rect">
            <a:avLst/>
          </a:prstGeom>
        </p:spPr>
      </p:pic>
      <p:sp>
        <p:nvSpPr>
          <p:cNvPr id="7" name="object 7"/>
          <p:cNvSpPr txBox="1">
            <a:spLocks noGrp="1"/>
          </p:cNvSpPr>
          <p:nvPr>
            <p:ph type="title"/>
          </p:nvPr>
        </p:nvSpPr>
        <p:spPr>
          <a:xfrm>
            <a:off x="780350" y="741796"/>
            <a:ext cx="755205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Foreground-Background</a:t>
            </a:r>
            <a:r>
              <a:rPr dirty="0">
                <a:solidFill>
                  <a:srgbClr val="930331"/>
                </a:solidFill>
              </a:rPr>
              <a:t> </a:t>
            </a:r>
            <a:r>
              <a:rPr sz="4500" b="1" dirty="0">
                <a:solidFill>
                  <a:srgbClr val="002060"/>
                </a:solidFill>
              </a:rPr>
              <a:t>Systems</a:t>
            </a:r>
          </a:p>
        </p:txBody>
      </p:sp>
      <p:sp>
        <p:nvSpPr>
          <p:cNvPr id="8" name="object 8"/>
          <p:cNvSpPr txBox="1"/>
          <p:nvPr/>
        </p:nvSpPr>
        <p:spPr>
          <a:xfrm>
            <a:off x="664324" y="1636488"/>
            <a:ext cx="2890520" cy="336631"/>
          </a:xfrm>
          <a:prstGeom prst="rect">
            <a:avLst/>
          </a:prstGeom>
        </p:spPr>
        <p:txBody>
          <a:bodyPr vert="horz" wrap="square" lIns="0" tIns="13335" rIns="0" bIns="0" rtlCol="0">
            <a:spAutoFit/>
          </a:bodyPr>
          <a:lstStyle/>
          <a:p>
            <a:pPr marL="12700">
              <a:spcBef>
                <a:spcPts val="105"/>
              </a:spcBef>
            </a:pPr>
            <a:r>
              <a:rPr sz="2100" b="1" spc="20" dirty="0">
                <a:solidFill>
                  <a:srgbClr val="369538"/>
                </a:solidFill>
                <a:latin typeface="Times New Roman"/>
                <a:cs typeface="Times New Roman"/>
              </a:rPr>
              <a:t>Background/Task</a:t>
            </a:r>
            <a:r>
              <a:rPr sz="2100" b="1" spc="425" dirty="0">
                <a:solidFill>
                  <a:srgbClr val="369538"/>
                </a:solidFill>
                <a:latin typeface="Times New Roman"/>
                <a:cs typeface="Times New Roman"/>
              </a:rPr>
              <a:t> </a:t>
            </a:r>
            <a:r>
              <a:rPr sz="2100" b="1" spc="-11" dirty="0">
                <a:solidFill>
                  <a:srgbClr val="369538"/>
                </a:solidFill>
                <a:latin typeface="Times New Roman"/>
                <a:cs typeface="Times New Roman"/>
              </a:rPr>
              <a:t>Level</a:t>
            </a:r>
            <a:endParaRPr sz="2100">
              <a:latin typeface="Times New Roman"/>
              <a:cs typeface="Times New Roman"/>
            </a:endParaRPr>
          </a:p>
        </p:txBody>
      </p:sp>
      <p:sp>
        <p:nvSpPr>
          <p:cNvPr id="9" name="object 9"/>
          <p:cNvSpPr txBox="1"/>
          <p:nvPr/>
        </p:nvSpPr>
        <p:spPr>
          <a:xfrm>
            <a:off x="584811" y="2145586"/>
            <a:ext cx="180975" cy="375231"/>
          </a:xfrm>
          <a:prstGeom prst="rect">
            <a:avLst/>
          </a:prstGeom>
        </p:spPr>
        <p:txBody>
          <a:bodyPr vert="horz" wrap="square" lIns="0" tIns="13335" rIns="0" bIns="0" rtlCol="0">
            <a:spAutoFit/>
          </a:bodyPr>
          <a:lstStyle/>
          <a:p>
            <a:pPr marL="12700">
              <a:spcBef>
                <a:spcPts val="105"/>
              </a:spcBef>
            </a:pPr>
            <a:r>
              <a:rPr sz="2351" spc="-51" dirty="0">
                <a:solidFill>
                  <a:srgbClr val="930331"/>
                </a:solidFill>
                <a:latin typeface="Times New Roman"/>
                <a:cs typeface="Times New Roman"/>
              </a:rPr>
              <a:t>1</a:t>
            </a:r>
            <a:endParaRPr sz="2351">
              <a:latin typeface="Times New Roman"/>
              <a:cs typeface="Times New Roman"/>
            </a:endParaRPr>
          </a:p>
        </p:txBody>
      </p:sp>
      <p:sp>
        <p:nvSpPr>
          <p:cNvPr id="10" name="object 10"/>
          <p:cNvSpPr txBox="1"/>
          <p:nvPr/>
        </p:nvSpPr>
        <p:spPr>
          <a:xfrm>
            <a:off x="592013" y="4661290"/>
            <a:ext cx="177165" cy="359842"/>
          </a:xfrm>
          <a:prstGeom prst="rect">
            <a:avLst/>
          </a:prstGeom>
        </p:spPr>
        <p:txBody>
          <a:bodyPr vert="horz" wrap="square" lIns="0" tIns="13335" rIns="0" bIns="0" rtlCol="0">
            <a:spAutoFit/>
          </a:bodyPr>
          <a:lstStyle/>
          <a:p>
            <a:pPr marL="12700">
              <a:spcBef>
                <a:spcPts val="105"/>
              </a:spcBef>
            </a:pPr>
            <a:r>
              <a:rPr sz="2251" spc="15" dirty="0">
                <a:solidFill>
                  <a:srgbClr val="930331"/>
                </a:solidFill>
                <a:latin typeface="Times New Roman"/>
                <a:cs typeface="Times New Roman"/>
              </a:rPr>
              <a:t>5</a:t>
            </a:r>
            <a:endParaRPr sz="2251">
              <a:latin typeface="Times New Roman"/>
              <a:cs typeface="Times New Roman"/>
            </a:endParaRPr>
          </a:p>
        </p:txBody>
      </p:sp>
      <p:sp>
        <p:nvSpPr>
          <p:cNvPr id="11" name="object 11"/>
          <p:cNvSpPr txBox="1"/>
          <p:nvPr/>
        </p:nvSpPr>
        <p:spPr>
          <a:xfrm>
            <a:off x="4364299" y="2369193"/>
            <a:ext cx="506095" cy="359842"/>
          </a:xfrm>
          <a:prstGeom prst="rect">
            <a:avLst/>
          </a:prstGeom>
        </p:spPr>
        <p:txBody>
          <a:bodyPr vert="horz" wrap="square" lIns="0" tIns="13335" rIns="0" bIns="0" rtlCol="0">
            <a:spAutoFit/>
          </a:bodyPr>
          <a:lstStyle/>
          <a:p>
            <a:pPr marL="12700">
              <a:spcBef>
                <a:spcPts val="105"/>
              </a:spcBef>
            </a:pPr>
            <a:r>
              <a:rPr sz="2251" spc="60" dirty="0">
                <a:solidFill>
                  <a:srgbClr val="930331"/>
                </a:solidFill>
                <a:latin typeface="Times New Roman"/>
                <a:cs typeface="Times New Roman"/>
              </a:rPr>
              <a:t>ISR</a:t>
            </a:r>
            <a:endParaRPr sz="2251">
              <a:latin typeface="Times New Roman"/>
              <a:cs typeface="Times New Roman"/>
            </a:endParaRPr>
          </a:p>
        </p:txBody>
      </p:sp>
      <p:sp>
        <p:nvSpPr>
          <p:cNvPr id="12" name="object 12"/>
          <p:cNvSpPr txBox="1"/>
          <p:nvPr/>
        </p:nvSpPr>
        <p:spPr>
          <a:xfrm>
            <a:off x="5381087" y="2769036"/>
            <a:ext cx="2456180" cy="1119153"/>
          </a:xfrm>
          <a:prstGeom prst="rect">
            <a:avLst/>
          </a:prstGeom>
        </p:spPr>
        <p:txBody>
          <a:bodyPr vert="horz" wrap="square" lIns="0" tIns="13335" rIns="0" bIns="0" rtlCol="0">
            <a:spAutoFit/>
          </a:bodyPr>
          <a:lstStyle/>
          <a:p>
            <a:pPr marR="5080" algn="r">
              <a:spcBef>
                <a:spcPts val="105"/>
              </a:spcBef>
            </a:pPr>
            <a:r>
              <a:rPr sz="2351" b="1" dirty="0">
                <a:solidFill>
                  <a:srgbClr val="030303"/>
                </a:solidFill>
                <a:latin typeface="Times New Roman"/>
                <a:cs typeface="Times New Roman"/>
              </a:rPr>
              <a:t>Foreground</a:t>
            </a:r>
            <a:r>
              <a:rPr sz="2351" b="1" spc="204" dirty="0">
                <a:solidFill>
                  <a:srgbClr val="030303"/>
                </a:solidFill>
                <a:latin typeface="Times New Roman"/>
                <a:cs typeface="Times New Roman"/>
              </a:rPr>
              <a:t> </a:t>
            </a:r>
            <a:r>
              <a:rPr sz="2351" b="1" spc="-35" dirty="0">
                <a:solidFill>
                  <a:srgbClr val="030303"/>
                </a:solidFill>
                <a:latin typeface="Times New Roman"/>
                <a:cs typeface="Times New Roman"/>
              </a:rPr>
              <a:t>or</a:t>
            </a:r>
            <a:endParaRPr sz="2351">
              <a:latin typeface="Times New Roman"/>
              <a:cs typeface="Times New Roman"/>
            </a:endParaRPr>
          </a:p>
          <a:p>
            <a:pPr marL="562597" marR="24765" indent="-550532" algn="r">
              <a:lnSpc>
                <a:spcPts val="2960"/>
              </a:lnSpc>
              <a:tabLst>
                <a:tab pos="527037" algn="l"/>
              </a:tabLst>
            </a:pPr>
            <a:r>
              <a:rPr sz="2351" spc="-51" dirty="0">
                <a:solidFill>
                  <a:srgbClr val="930331"/>
                </a:solidFill>
                <a:latin typeface="Times New Roman"/>
                <a:cs typeface="Times New Roman"/>
              </a:rPr>
              <a:t>3</a:t>
            </a:r>
            <a:r>
              <a:rPr sz="2351" dirty="0">
                <a:solidFill>
                  <a:srgbClr val="930331"/>
                </a:solidFill>
                <a:latin typeface="Times New Roman"/>
                <a:cs typeface="Times New Roman"/>
              </a:rPr>
              <a:t>	</a:t>
            </a:r>
            <a:r>
              <a:rPr sz="2351" b="1" dirty="0">
                <a:solidFill>
                  <a:srgbClr val="030303"/>
                </a:solidFill>
                <a:latin typeface="Times New Roman"/>
                <a:cs typeface="Times New Roman"/>
              </a:rPr>
              <a:t>ISR</a:t>
            </a:r>
            <a:r>
              <a:rPr sz="2351" b="1" spc="85" dirty="0">
                <a:solidFill>
                  <a:srgbClr val="030303"/>
                </a:solidFill>
                <a:latin typeface="Times New Roman"/>
                <a:cs typeface="Times New Roman"/>
              </a:rPr>
              <a:t> </a:t>
            </a:r>
            <a:r>
              <a:rPr sz="2351" b="1" dirty="0">
                <a:solidFill>
                  <a:srgbClr val="030303"/>
                </a:solidFill>
                <a:latin typeface="Times New Roman"/>
                <a:cs typeface="Times New Roman"/>
              </a:rPr>
              <a:t>makes</a:t>
            </a:r>
            <a:r>
              <a:rPr sz="2351" b="1" spc="131" dirty="0">
                <a:solidFill>
                  <a:srgbClr val="030303"/>
                </a:solidFill>
                <a:latin typeface="Times New Roman"/>
                <a:cs typeface="Times New Roman"/>
              </a:rPr>
              <a:t> </a:t>
            </a:r>
            <a:r>
              <a:rPr sz="2351" b="1" spc="-25" dirty="0">
                <a:solidFill>
                  <a:srgbClr val="030303"/>
                </a:solidFill>
                <a:latin typeface="Times New Roman"/>
                <a:cs typeface="Times New Roman"/>
              </a:rPr>
              <a:t>the </a:t>
            </a:r>
            <a:r>
              <a:rPr sz="2351" b="1" dirty="0">
                <a:solidFill>
                  <a:srgbClr val="030303"/>
                </a:solidFill>
                <a:latin typeface="Times New Roman"/>
                <a:cs typeface="Times New Roman"/>
              </a:rPr>
              <a:t>data</a:t>
            </a:r>
            <a:r>
              <a:rPr sz="2351" b="1" spc="91" dirty="0">
                <a:solidFill>
                  <a:srgbClr val="030303"/>
                </a:solidFill>
                <a:latin typeface="Times New Roman"/>
                <a:cs typeface="Times New Roman"/>
              </a:rPr>
              <a:t> </a:t>
            </a:r>
            <a:r>
              <a:rPr sz="2351" b="1" spc="-11" dirty="0">
                <a:solidFill>
                  <a:srgbClr val="030303"/>
                </a:solidFill>
                <a:latin typeface="Times New Roman"/>
                <a:cs typeface="Times New Roman"/>
              </a:rPr>
              <a:t>available</a:t>
            </a:r>
            <a:endParaRPr sz="2351">
              <a:latin typeface="Times New Roman"/>
              <a:cs typeface="Times New Roman"/>
            </a:endParaRPr>
          </a:p>
        </p:txBody>
      </p:sp>
      <p:sp>
        <p:nvSpPr>
          <p:cNvPr id="13" name="object 13"/>
          <p:cNvSpPr txBox="1"/>
          <p:nvPr/>
        </p:nvSpPr>
        <p:spPr>
          <a:xfrm>
            <a:off x="3879707" y="3772722"/>
            <a:ext cx="1506220" cy="1015472"/>
          </a:xfrm>
          <a:prstGeom prst="rect">
            <a:avLst/>
          </a:prstGeom>
        </p:spPr>
        <p:txBody>
          <a:bodyPr vert="horz" wrap="square" lIns="0" tIns="19051" rIns="0" bIns="0" rtlCol="0">
            <a:spAutoFit/>
          </a:bodyPr>
          <a:lstStyle/>
          <a:p>
            <a:pPr marL="12065" marR="5080" algn="ctr">
              <a:lnSpc>
                <a:spcPct val="105300"/>
              </a:lnSpc>
              <a:spcBef>
                <a:spcPts val="151"/>
              </a:spcBef>
            </a:pPr>
            <a:r>
              <a:rPr sz="2100" b="1" spc="-11" dirty="0">
                <a:solidFill>
                  <a:srgbClr val="369538"/>
                </a:solidFill>
                <a:latin typeface="Times New Roman"/>
                <a:cs typeface="Times New Roman"/>
              </a:rPr>
              <a:t>Foreground/ Interrupt Level</a:t>
            </a:r>
            <a:endParaRPr sz="2100">
              <a:latin typeface="Times New Roman"/>
              <a:cs typeface="Times New Roman"/>
            </a:endParaRPr>
          </a:p>
        </p:txBody>
      </p:sp>
      <p:sp>
        <p:nvSpPr>
          <p:cNvPr id="14" name="object 14"/>
          <p:cNvSpPr txBox="1"/>
          <p:nvPr/>
        </p:nvSpPr>
        <p:spPr>
          <a:xfrm>
            <a:off x="654502" y="5895457"/>
            <a:ext cx="2861945" cy="729110"/>
          </a:xfrm>
          <a:prstGeom prst="rect">
            <a:avLst/>
          </a:prstGeom>
        </p:spPr>
        <p:txBody>
          <a:bodyPr vert="horz" wrap="square" lIns="0" tIns="0" rIns="0" bIns="0" rtlCol="0">
            <a:spAutoFit/>
          </a:bodyPr>
          <a:lstStyle/>
          <a:p>
            <a:pPr marL="12700" marR="5080" indent="-635">
              <a:lnSpc>
                <a:spcPct val="103699"/>
              </a:lnSpc>
            </a:pPr>
            <a:r>
              <a:rPr sz="2351" b="1" dirty="0">
                <a:solidFill>
                  <a:srgbClr val="030303"/>
                </a:solidFill>
                <a:latin typeface="Times New Roman"/>
                <a:cs typeface="Times New Roman"/>
              </a:rPr>
              <a:t>Background</a:t>
            </a:r>
            <a:r>
              <a:rPr sz="2351" b="1" spc="265" dirty="0">
                <a:solidFill>
                  <a:srgbClr val="030303"/>
                </a:solidFill>
                <a:latin typeface="Times New Roman"/>
                <a:cs typeface="Times New Roman"/>
              </a:rPr>
              <a:t> </a:t>
            </a:r>
            <a:r>
              <a:rPr sz="2351" b="1" dirty="0">
                <a:solidFill>
                  <a:srgbClr val="030303"/>
                </a:solidFill>
                <a:latin typeface="Times New Roman"/>
                <a:cs typeface="Times New Roman"/>
              </a:rPr>
              <a:t>or</a:t>
            </a:r>
            <a:r>
              <a:rPr sz="2351" b="1" spc="-55" dirty="0">
                <a:solidFill>
                  <a:srgbClr val="030303"/>
                </a:solidFill>
                <a:latin typeface="Times New Roman"/>
                <a:cs typeface="Times New Roman"/>
              </a:rPr>
              <a:t> </a:t>
            </a:r>
            <a:r>
              <a:rPr sz="2351" b="1" spc="-20" dirty="0">
                <a:solidFill>
                  <a:srgbClr val="030303"/>
                </a:solidFill>
                <a:latin typeface="Times New Roman"/>
                <a:cs typeface="Times New Roman"/>
              </a:rPr>
              <a:t>Task </a:t>
            </a:r>
            <a:r>
              <a:rPr sz="2351" b="1" dirty="0">
                <a:solidFill>
                  <a:srgbClr val="030303"/>
                </a:solidFill>
                <a:latin typeface="Times New Roman"/>
                <a:cs typeface="Times New Roman"/>
              </a:rPr>
              <a:t>Level</a:t>
            </a:r>
            <a:r>
              <a:rPr sz="2351" b="1" spc="115" dirty="0">
                <a:solidFill>
                  <a:srgbClr val="030303"/>
                </a:solidFill>
                <a:latin typeface="Times New Roman"/>
                <a:cs typeface="Times New Roman"/>
              </a:rPr>
              <a:t> </a:t>
            </a:r>
            <a:r>
              <a:rPr sz="2351" b="1" dirty="0">
                <a:solidFill>
                  <a:srgbClr val="030303"/>
                </a:solidFill>
                <a:latin typeface="Times New Roman"/>
                <a:cs typeface="Times New Roman"/>
              </a:rPr>
              <a:t>utilizes</a:t>
            </a:r>
            <a:r>
              <a:rPr sz="2351" b="1" spc="145" dirty="0">
                <a:solidFill>
                  <a:srgbClr val="030303"/>
                </a:solidFill>
                <a:latin typeface="Times New Roman"/>
                <a:cs typeface="Times New Roman"/>
              </a:rPr>
              <a:t> </a:t>
            </a:r>
            <a:r>
              <a:rPr sz="2351" b="1" dirty="0">
                <a:solidFill>
                  <a:srgbClr val="030303"/>
                </a:solidFill>
                <a:latin typeface="Times New Roman"/>
                <a:cs typeface="Times New Roman"/>
              </a:rPr>
              <a:t>the</a:t>
            </a:r>
            <a:r>
              <a:rPr sz="2351" b="1" spc="100" dirty="0">
                <a:solidFill>
                  <a:srgbClr val="030303"/>
                </a:solidFill>
                <a:latin typeface="Times New Roman"/>
                <a:cs typeface="Times New Roman"/>
              </a:rPr>
              <a:t> </a:t>
            </a:r>
            <a:r>
              <a:rPr sz="2351" b="1" spc="-20" dirty="0">
                <a:solidFill>
                  <a:srgbClr val="030303"/>
                </a:solidFill>
                <a:latin typeface="Times New Roman"/>
                <a:cs typeface="Times New Roman"/>
              </a:rPr>
              <a:t>data</a:t>
            </a:r>
            <a:endParaRPr sz="2351">
              <a:latin typeface="Times New Roman"/>
              <a:cs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466305"/>
            <a:ext cx="8153400" cy="1123210"/>
          </a:xfrm>
          <a:prstGeom prst="rect">
            <a:avLst/>
          </a:prstGeom>
        </p:spPr>
        <p:txBody>
          <a:bodyPr vert="horz" wrap="square" lIns="0" tIns="426547" rIns="0" bIns="0" rtlCol="0" anchor="ctr">
            <a:spAutoFit/>
          </a:bodyPr>
          <a:lstStyle/>
          <a:p>
            <a:pPr marL="300347">
              <a:lnSpc>
                <a:spcPct val="100000"/>
              </a:lnSpc>
              <a:spcBef>
                <a:spcPts val="111"/>
              </a:spcBef>
            </a:pPr>
            <a:r>
              <a:rPr sz="4500" b="1" dirty="0">
                <a:solidFill>
                  <a:srgbClr val="002060"/>
                </a:solidFill>
              </a:rPr>
              <a:t>Foreground/Background Systems</a:t>
            </a:r>
          </a:p>
        </p:txBody>
      </p:sp>
      <p:sp>
        <p:nvSpPr>
          <p:cNvPr id="3" name="object 3"/>
          <p:cNvSpPr txBox="1"/>
          <p:nvPr/>
        </p:nvSpPr>
        <p:spPr>
          <a:xfrm>
            <a:off x="152400" y="1958400"/>
            <a:ext cx="8757961" cy="3920689"/>
          </a:xfrm>
          <a:prstGeom prst="rect">
            <a:avLst/>
          </a:prstGeom>
        </p:spPr>
        <p:txBody>
          <a:bodyPr vert="horz" wrap="square" lIns="0" tIns="43815" rIns="0" bIns="0" rtlCol="0">
            <a:spAutoFit/>
          </a:bodyPr>
          <a:lstStyle/>
          <a:p>
            <a:pPr marL="327017" marR="5080" indent="-314952" algn="just">
              <a:lnSpc>
                <a:spcPct val="93600"/>
              </a:lnSpc>
              <a:spcBef>
                <a:spcPts val="345"/>
              </a:spcBef>
              <a:buClr>
                <a:srgbClr val="976705"/>
              </a:buClr>
              <a:buChar char="•"/>
              <a:tabLst>
                <a:tab pos="327017" algn="l"/>
              </a:tabLst>
            </a:pPr>
            <a:r>
              <a:rPr sz="3100" spc="55" dirty="0">
                <a:solidFill>
                  <a:srgbClr val="072F07"/>
                </a:solidFill>
                <a:latin typeface="Arial" panose="020B0604020202020204" pitchFamily="34" charset="0"/>
                <a:cs typeface="Arial" panose="020B0604020202020204" pitchFamily="34" charset="0"/>
              </a:rPr>
              <a:t>An</a:t>
            </a:r>
            <a:r>
              <a:rPr sz="3100" spc="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application</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consists</a:t>
            </a:r>
            <a:r>
              <a:rPr sz="3100" spc="25" dirty="0">
                <a:solidFill>
                  <a:srgbClr val="072F07"/>
                </a:solidFill>
                <a:latin typeface="Arial" panose="020B0604020202020204" pitchFamily="34" charset="0"/>
                <a:cs typeface="Arial" panose="020B0604020202020204" pitchFamily="34" charset="0"/>
              </a:rPr>
              <a:t>  </a:t>
            </a:r>
            <a:r>
              <a:rPr sz="3100" spc="75" dirty="0">
                <a:solidFill>
                  <a:srgbClr val="072F07"/>
                </a:solidFill>
                <a:latin typeface="Arial" panose="020B0604020202020204" pitchFamily="34" charset="0"/>
                <a:cs typeface="Arial" panose="020B0604020202020204" pitchFamily="34" charset="0"/>
              </a:rPr>
              <a:t>of</a:t>
            </a:r>
            <a:r>
              <a:rPr sz="3100" spc="720" dirty="0">
                <a:solidFill>
                  <a:srgbClr val="072F07"/>
                </a:solidFill>
                <a:latin typeface="Arial" panose="020B0604020202020204" pitchFamily="34" charset="0"/>
                <a:cs typeface="Arial" panose="020B0604020202020204" pitchFamily="34" charset="0"/>
              </a:rPr>
              <a:t> </a:t>
            </a:r>
            <a:r>
              <a:rPr sz="3100" spc="80" dirty="0">
                <a:solidFill>
                  <a:srgbClr val="072F07"/>
                </a:solidFill>
                <a:latin typeface="Arial" panose="020B0604020202020204" pitchFamily="34" charset="0"/>
                <a:cs typeface="Arial" panose="020B0604020202020204" pitchFamily="34" charset="0"/>
              </a:rPr>
              <a:t>a</a:t>
            </a:r>
            <a:r>
              <a:rPr sz="3100" spc="7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infinite</a:t>
            </a:r>
            <a:r>
              <a:rPr sz="3100" spc="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loop,</a:t>
            </a:r>
            <a:r>
              <a:rPr sz="3100" spc="2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that </a:t>
            </a:r>
            <a:r>
              <a:rPr sz="3100" dirty="0">
                <a:solidFill>
                  <a:srgbClr val="072F07"/>
                </a:solidFill>
                <a:latin typeface="Arial" panose="020B0604020202020204" pitchFamily="34" charset="0"/>
                <a:cs typeface="Arial" panose="020B0604020202020204" pitchFamily="34" charset="0"/>
              </a:rPr>
              <a:t>calls</a:t>
            </a:r>
            <a:r>
              <a:rPr sz="3100" spc="169" dirty="0">
                <a:solidFill>
                  <a:srgbClr val="072F07"/>
                </a:solidFill>
                <a:latin typeface="Arial" panose="020B0604020202020204" pitchFamily="34" charset="0"/>
                <a:cs typeface="Arial" panose="020B0604020202020204" pitchFamily="34" charset="0"/>
              </a:rPr>
              <a:t> </a:t>
            </a:r>
            <a:r>
              <a:rPr lang="en-US" sz="3100" spc="169"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odules</a:t>
            </a:r>
            <a:r>
              <a:rPr sz="3100" spc="560"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(or</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functions)</a:t>
            </a:r>
            <a:r>
              <a:rPr sz="3100" spc="585"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to</a:t>
            </a:r>
            <a:r>
              <a:rPr sz="3100" spc="4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perfor</a:t>
            </a:r>
            <a:r>
              <a:rPr lang="en-US" sz="3100" dirty="0">
                <a:solidFill>
                  <a:srgbClr val="072F07"/>
                </a:solidFill>
                <a:latin typeface="Arial" panose="020B0604020202020204" pitchFamily="34" charset="0"/>
                <a:cs typeface="Arial" panose="020B0604020202020204" pitchFamily="34" charset="0"/>
              </a:rPr>
              <a:t>m</a:t>
            </a:r>
            <a:r>
              <a:rPr sz="3100" spc="484"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desired </a:t>
            </a:r>
            <a:r>
              <a:rPr sz="3100" dirty="0">
                <a:solidFill>
                  <a:srgbClr val="072F07"/>
                </a:solidFill>
                <a:latin typeface="Arial" panose="020B0604020202020204" pitchFamily="34" charset="0"/>
                <a:cs typeface="Arial" panose="020B0604020202020204" pitchFamily="34" charset="0"/>
              </a:rPr>
              <a:t>operation.</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These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are</a:t>
            </a:r>
            <a:r>
              <a:rPr sz="3100" spc="1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215" dirty="0">
                <a:solidFill>
                  <a:srgbClr val="072F07"/>
                </a:solidFill>
                <a:latin typeface="Arial" panose="020B0604020202020204" pitchFamily="34" charset="0"/>
                <a:cs typeface="Arial" panose="020B0604020202020204" pitchFamily="34" charset="0"/>
              </a:rPr>
              <a:t> </a:t>
            </a:r>
            <a:r>
              <a:rPr sz="3100" spc="60" dirty="0">
                <a:solidFill>
                  <a:srgbClr val="072F07"/>
                </a:solidFill>
                <a:latin typeface="Arial" panose="020B0604020202020204" pitchFamily="34" charset="0"/>
                <a:cs typeface="Arial" panose="020B0604020202020204" pitchFamily="34" charset="0"/>
              </a:rPr>
              <a:t>as</a:t>
            </a:r>
            <a:r>
              <a:rPr sz="3100" spc="10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Background.</a:t>
            </a:r>
            <a:endParaRPr sz="3100" dirty="0">
              <a:latin typeface="Arial" panose="020B0604020202020204" pitchFamily="34" charset="0"/>
              <a:cs typeface="Arial" panose="020B0604020202020204" pitchFamily="34" charset="0"/>
            </a:endParaRPr>
          </a:p>
          <a:p>
            <a:pPr marL="328922" indent="-316223" algn="just">
              <a:spcBef>
                <a:spcPts val="540"/>
              </a:spcBef>
              <a:buClr>
                <a:srgbClr val="976705"/>
              </a:buClr>
              <a:buChar char="•"/>
              <a:tabLst>
                <a:tab pos="328922" algn="l"/>
              </a:tabLst>
            </a:pPr>
            <a:r>
              <a:rPr sz="3100" dirty="0">
                <a:solidFill>
                  <a:srgbClr val="072F07"/>
                </a:solidFill>
                <a:latin typeface="Arial" panose="020B0604020202020204" pitchFamily="34" charset="0"/>
                <a:cs typeface="Arial" panose="020B0604020202020204" pitchFamily="34" charset="0"/>
              </a:rPr>
              <a:t>Background</a:t>
            </a:r>
            <a:r>
              <a:rPr sz="3100" spc="4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165" dirty="0">
                <a:solidFill>
                  <a:srgbClr val="072F07"/>
                </a:solidFill>
                <a:latin typeface="Arial" panose="020B0604020202020204" pitchFamily="34" charset="0"/>
                <a:cs typeface="Arial" panose="020B0604020202020204" pitchFamily="34" charset="0"/>
              </a:rPr>
              <a:t> </a:t>
            </a:r>
            <a:r>
              <a:rPr sz="3100" spc="40" dirty="0">
                <a:solidFill>
                  <a:srgbClr val="072F07"/>
                </a:solidFill>
                <a:latin typeface="Arial" panose="020B0604020202020204" pitchFamily="34" charset="0"/>
                <a:cs typeface="Arial" panose="020B0604020202020204" pitchFamily="34" charset="0"/>
              </a:rPr>
              <a:t>Level.</a:t>
            </a:r>
            <a:endParaRPr sz="3100" dirty="0">
              <a:latin typeface="Arial" panose="020B0604020202020204" pitchFamily="34" charset="0"/>
              <a:cs typeface="Arial" panose="020B0604020202020204" pitchFamily="34" charset="0"/>
            </a:endParaRPr>
          </a:p>
          <a:p>
            <a:pPr marL="327017" marR="5080" indent="-314317" algn="just">
              <a:lnSpc>
                <a:spcPts val="3471"/>
              </a:lnSpc>
              <a:spcBef>
                <a:spcPts val="825"/>
              </a:spcBef>
              <a:buClr>
                <a:srgbClr val="976705"/>
              </a:buClr>
              <a:buFont typeface="Times New Roman"/>
              <a:buChar char="•"/>
              <a:tabLst>
                <a:tab pos="327017" algn="l"/>
              </a:tabLst>
            </a:pPr>
            <a:r>
              <a:rPr sz="3000" b="1" dirty="0">
                <a:solidFill>
                  <a:srgbClr val="072F07"/>
                </a:solidFill>
                <a:latin typeface="Arial" panose="020B0604020202020204" pitchFamily="34" charset="0"/>
                <a:cs typeface="Arial" panose="020B0604020202020204" pitchFamily="34" charset="0"/>
              </a:rPr>
              <a:t>ISR'</a:t>
            </a:r>
            <a:r>
              <a:rPr sz="3100" dirty="0">
                <a:solidFill>
                  <a:srgbClr val="072F07"/>
                </a:solidFill>
                <a:latin typeface="Arial" panose="020B0604020202020204" pitchFamily="34" charset="0"/>
                <a:cs typeface="Arial" panose="020B0604020202020204" pitchFamily="34" charset="0"/>
              </a:rPr>
              <a:t>s</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handle</a:t>
            </a:r>
            <a:r>
              <a:rPr sz="3100" spc="2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asynchronous</a:t>
            </a:r>
            <a:r>
              <a:rPr sz="3100" spc="3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events.</a:t>
            </a:r>
            <a:r>
              <a:rPr sz="3100" spc="28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These</a:t>
            </a:r>
            <a:r>
              <a:rPr sz="3100" spc="24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are </a:t>
            </a:r>
            <a:r>
              <a:rPr sz="3100" dirty="0">
                <a:solidFill>
                  <a:srgbClr val="072F07"/>
                </a:solidFill>
                <a:latin typeface="Arial" panose="020B0604020202020204" pitchFamily="34" charset="0"/>
                <a:cs typeface="Arial" panose="020B0604020202020204" pitchFamily="34" charset="0"/>
              </a:rPr>
              <a:t>called</a:t>
            </a:r>
            <a:r>
              <a:rPr sz="3100" spc="135" dirty="0">
                <a:solidFill>
                  <a:srgbClr val="072F07"/>
                </a:solidFill>
                <a:latin typeface="Arial" panose="020B0604020202020204" pitchFamily="34" charset="0"/>
                <a:cs typeface="Arial" panose="020B0604020202020204" pitchFamily="34" charset="0"/>
              </a:rPr>
              <a:t> </a:t>
            </a:r>
            <a:r>
              <a:rPr sz="3100" spc="60" dirty="0">
                <a:solidFill>
                  <a:srgbClr val="072F07"/>
                </a:solidFill>
                <a:latin typeface="Arial" panose="020B0604020202020204" pitchFamily="34" charset="0"/>
                <a:cs typeface="Arial" panose="020B0604020202020204" pitchFamily="34" charset="0"/>
              </a:rPr>
              <a:t>as</a:t>
            </a:r>
            <a:r>
              <a:rPr sz="3100" spc="8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Foreground.</a:t>
            </a:r>
            <a:endParaRPr sz="3100" dirty="0">
              <a:latin typeface="Arial" panose="020B0604020202020204" pitchFamily="34" charset="0"/>
              <a:cs typeface="Arial" panose="020B0604020202020204" pitchFamily="34" charset="0"/>
            </a:endParaRPr>
          </a:p>
          <a:p>
            <a:pPr marL="329557" indent="-316857" algn="just">
              <a:spcBef>
                <a:spcPts val="535"/>
              </a:spcBef>
              <a:buClr>
                <a:srgbClr val="976705"/>
              </a:buClr>
              <a:buChar char="•"/>
              <a:tabLst>
                <a:tab pos="329557" algn="l"/>
              </a:tabLst>
            </a:pPr>
            <a:r>
              <a:rPr sz="3100" dirty="0">
                <a:solidFill>
                  <a:srgbClr val="072F07"/>
                </a:solidFill>
                <a:latin typeface="Arial" panose="020B0604020202020204" pitchFamily="34" charset="0"/>
                <a:cs typeface="Arial" panose="020B0604020202020204" pitchFamily="34" charset="0"/>
              </a:rPr>
              <a:t>Foreground</a:t>
            </a:r>
            <a:r>
              <a:rPr sz="3100" spc="40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91"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also</a:t>
            </a:r>
            <a:r>
              <a:rPr sz="3100" spc="1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2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Interrupt</a:t>
            </a:r>
            <a:r>
              <a:rPr sz="3100" spc="285" dirty="0">
                <a:solidFill>
                  <a:srgbClr val="072F07"/>
                </a:solidFill>
                <a:latin typeface="Arial" panose="020B0604020202020204" pitchFamily="34" charset="0"/>
                <a:cs typeface="Arial" panose="020B0604020202020204" pitchFamily="34" charset="0"/>
              </a:rPr>
              <a:t> </a:t>
            </a:r>
            <a:r>
              <a:rPr sz="3100" spc="40" dirty="0">
                <a:solidFill>
                  <a:srgbClr val="072F07"/>
                </a:solidFill>
                <a:latin typeface="Arial" panose="020B0604020202020204" pitchFamily="34" charset="0"/>
                <a:cs typeface="Arial" panose="020B0604020202020204" pitchFamily="34" charset="0"/>
              </a:rPr>
              <a:t>Level.</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1556981">
              <a:lnSpc>
                <a:spcPct val="100000"/>
              </a:lnSpc>
              <a:spcBef>
                <a:spcPts val="111"/>
              </a:spcBef>
            </a:pPr>
            <a:r>
              <a:rPr sz="4500" b="1" dirty="0">
                <a:solidFill>
                  <a:srgbClr val="002060"/>
                </a:solidFill>
              </a:rPr>
              <a:t>Task</a:t>
            </a:r>
            <a:r>
              <a:rPr dirty="0"/>
              <a:t> </a:t>
            </a:r>
            <a:r>
              <a:rPr sz="4500" b="1" dirty="0">
                <a:solidFill>
                  <a:srgbClr val="002060"/>
                </a:solidFill>
              </a:rPr>
              <a:t>Level Response</a:t>
            </a:r>
          </a:p>
        </p:txBody>
      </p:sp>
      <p:sp>
        <p:nvSpPr>
          <p:cNvPr id="3" name="object 3"/>
          <p:cNvSpPr txBox="1"/>
          <p:nvPr/>
        </p:nvSpPr>
        <p:spPr>
          <a:xfrm>
            <a:off x="548109" y="1971135"/>
            <a:ext cx="8357235" cy="3355277"/>
          </a:xfrm>
          <a:prstGeom prst="rect">
            <a:avLst/>
          </a:prstGeom>
        </p:spPr>
        <p:txBody>
          <a:bodyPr vert="horz" wrap="square" lIns="0" tIns="27940" rIns="0" bIns="0" rtlCol="0">
            <a:spAutoFit/>
          </a:bodyPr>
          <a:lstStyle/>
          <a:p>
            <a:pPr marL="325747" marR="5080" indent="-313683" algn="just">
              <a:lnSpc>
                <a:spcPct val="96800"/>
              </a:lnSpc>
              <a:spcBef>
                <a:spcPts val="220"/>
              </a:spcBef>
              <a:buClr>
                <a:srgbClr val="976705"/>
              </a:buClr>
              <a:buChar char="•"/>
              <a:tabLst>
                <a:tab pos="325747" algn="l"/>
              </a:tabLst>
            </a:pPr>
            <a:r>
              <a:rPr sz="3000" dirty="0">
                <a:solidFill>
                  <a:srgbClr val="072F05"/>
                </a:solidFill>
                <a:latin typeface="Arial" panose="020B0604020202020204" pitchFamily="34" charset="0"/>
                <a:cs typeface="Arial" panose="020B0604020202020204" pitchFamily="34" charset="0"/>
              </a:rPr>
              <a:t>Critical</a:t>
            </a:r>
            <a:r>
              <a:rPr sz="3000" spc="355" dirty="0">
                <a:solidFill>
                  <a:srgbClr val="072F05"/>
                </a:solidFill>
                <a:latin typeface="Arial" panose="020B0604020202020204" pitchFamily="34" charset="0"/>
                <a:cs typeface="Arial" panose="020B0604020202020204" pitchFamily="34" charset="0"/>
              </a:rPr>
              <a:t>  </a:t>
            </a:r>
            <a:r>
              <a:rPr sz="3000" spc="55" dirty="0">
                <a:solidFill>
                  <a:srgbClr val="072F05"/>
                </a:solidFill>
                <a:latin typeface="Arial" panose="020B0604020202020204" pitchFamily="34" charset="0"/>
                <a:cs typeface="Arial" panose="020B0604020202020204" pitchFamily="34" charset="0"/>
              </a:rPr>
              <a:t>operations</a:t>
            </a:r>
            <a:r>
              <a:rPr sz="3000" spc="385" dirty="0">
                <a:solidFill>
                  <a:srgbClr val="072F05"/>
                </a:solidFill>
                <a:latin typeface="Arial" panose="020B0604020202020204" pitchFamily="34" charset="0"/>
                <a:cs typeface="Arial" panose="020B0604020202020204" pitchFamily="34" charset="0"/>
              </a:rPr>
              <a:t>  </a:t>
            </a:r>
            <a:r>
              <a:rPr sz="3000" spc="80" dirty="0">
                <a:solidFill>
                  <a:srgbClr val="072F05"/>
                </a:solidFill>
                <a:latin typeface="Arial" panose="020B0604020202020204" pitchFamily="34" charset="0"/>
                <a:cs typeface="Arial" panose="020B0604020202020204" pitchFamily="34" charset="0"/>
              </a:rPr>
              <a:t>have</a:t>
            </a:r>
            <a:r>
              <a:rPr sz="3000" spc="271" dirty="0">
                <a:solidFill>
                  <a:srgbClr val="072F05"/>
                </a:solidFill>
                <a:latin typeface="Arial" panose="020B0604020202020204" pitchFamily="34" charset="0"/>
                <a:cs typeface="Arial" panose="020B0604020202020204" pitchFamily="34" charset="0"/>
              </a:rPr>
              <a:t>  </a:t>
            </a:r>
            <a:r>
              <a:rPr sz="3000" spc="71" dirty="0">
                <a:solidFill>
                  <a:srgbClr val="072F05"/>
                </a:solidFill>
                <a:latin typeface="Arial" panose="020B0604020202020204" pitchFamily="34" charset="0"/>
                <a:cs typeface="Arial" panose="020B0604020202020204" pitchFamily="34" charset="0"/>
              </a:rPr>
              <a:t>to</a:t>
            </a:r>
            <a:r>
              <a:rPr sz="3000" spc="305" dirty="0">
                <a:solidFill>
                  <a:srgbClr val="072F05"/>
                </a:solidFill>
                <a:latin typeface="Arial" panose="020B0604020202020204" pitchFamily="34" charset="0"/>
                <a:cs typeface="Arial" panose="020B0604020202020204" pitchFamily="34" charset="0"/>
              </a:rPr>
              <a:t>  </a:t>
            </a:r>
            <a:r>
              <a:rPr sz="3000" spc="51" dirty="0">
                <a:solidFill>
                  <a:srgbClr val="072F05"/>
                </a:solidFill>
                <a:latin typeface="Arial" panose="020B0604020202020204" pitchFamily="34" charset="0"/>
                <a:cs typeface="Arial" panose="020B0604020202020204" pitchFamily="34" charset="0"/>
              </a:rPr>
              <a:t>be</a:t>
            </a:r>
            <a:r>
              <a:rPr sz="3000" spc="289" dirty="0">
                <a:solidFill>
                  <a:srgbClr val="072F05"/>
                </a:solidFill>
                <a:latin typeface="Arial" panose="020B0604020202020204" pitchFamily="34" charset="0"/>
                <a:cs typeface="Arial" panose="020B0604020202020204" pitchFamily="34" charset="0"/>
              </a:rPr>
              <a:t>  </a:t>
            </a:r>
            <a:r>
              <a:rPr sz="3000" dirty="0">
                <a:solidFill>
                  <a:srgbClr val="072F05"/>
                </a:solidFill>
                <a:latin typeface="Arial" panose="020B0604020202020204" pitchFamily="34" charset="0"/>
                <a:cs typeface="Arial" panose="020B0604020202020204" pitchFamily="34" charset="0"/>
              </a:rPr>
              <a:t>perfor</a:t>
            </a:r>
            <a:r>
              <a:rPr lang="en-US" sz="3000" dirty="0">
                <a:solidFill>
                  <a:srgbClr val="072F05"/>
                </a:solidFill>
                <a:latin typeface="Arial" panose="020B0604020202020204" pitchFamily="34" charset="0"/>
                <a:cs typeface="Arial" panose="020B0604020202020204" pitchFamily="34" charset="0"/>
              </a:rPr>
              <a:t>m</a:t>
            </a:r>
            <a:r>
              <a:rPr sz="3000" dirty="0">
                <a:solidFill>
                  <a:srgbClr val="072F05"/>
                </a:solidFill>
                <a:latin typeface="Arial" panose="020B0604020202020204" pitchFamily="34" charset="0"/>
                <a:cs typeface="Arial" panose="020B0604020202020204" pitchFamily="34" charset="0"/>
              </a:rPr>
              <a:t>ed</a:t>
            </a:r>
            <a:r>
              <a:rPr sz="3000" spc="440" dirty="0">
                <a:solidFill>
                  <a:srgbClr val="072F05"/>
                </a:solidFill>
                <a:latin typeface="Arial" panose="020B0604020202020204" pitchFamily="34" charset="0"/>
                <a:cs typeface="Arial" panose="020B0604020202020204" pitchFamily="34" charset="0"/>
              </a:rPr>
              <a:t>  </a:t>
            </a:r>
            <a:r>
              <a:rPr sz="3000" spc="-25" dirty="0">
                <a:solidFill>
                  <a:srgbClr val="072F05"/>
                </a:solidFill>
                <a:latin typeface="Arial" panose="020B0604020202020204" pitchFamily="34" charset="0"/>
                <a:cs typeface="Arial" panose="020B0604020202020204" pitchFamily="34" charset="0"/>
              </a:rPr>
              <a:t>by </a:t>
            </a:r>
            <a:r>
              <a:rPr sz="2900" b="1" spc="85" dirty="0">
                <a:solidFill>
                  <a:srgbClr val="072F05"/>
                </a:solidFill>
                <a:latin typeface="Arial" panose="020B0604020202020204" pitchFamily="34" charset="0"/>
                <a:cs typeface="Arial" panose="020B0604020202020204" pitchFamily="34" charset="0"/>
              </a:rPr>
              <a:t>ISR'</a:t>
            </a:r>
            <a:r>
              <a:rPr sz="3000" spc="85" dirty="0">
                <a:solidFill>
                  <a:srgbClr val="072F05"/>
                </a:solidFill>
                <a:latin typeface="Arial" panose="020B0604020202020204" pitchFamily="34" charset="0"/>
                <a:cs typeface="Arial" panose="020B0604020202020204" pitchFamily="34" charset="0"/>
              </a:rPr>
              <a:t>s</a:t>
            </a:r>
            <a:r>
              <a:rPr sz="3000" spc="671" dirty="0">
                <a:solidFill>
                  <a:srgbClr val="072F05"/>
                </a:solidFill>
                <a:latin typeface="Arial" panose="020B0604020202020204" pitchFamily="34" charset="0"/>
                <a:cs typeface="Arial" panose="020B0604020202020204" pitchFamily="34" charset="0"/>
              </a:rPr>
              <a:t> </a:t>
            </a:r>
            <a:r>
              <a:rPr sz="3000" spc="71" dirty="0">
                <a:solidFill>
                  <a:srgbClr val="072F05"/>
                </a:solidFill>
                <a:latin typeface="Arial" panose="020B0604020202020204" pitchFamily="34" charset="0"/>
                <a:cs typeface="Arial" panose="020B0604020202020204" pitchFamily="34" charset="0"/>
              </a:rPr>
              <a:t>to</a:t>
            </a:r>
            <a:r>
              <a:rPr sz="3000" spc="629" dirty="0">
                <a:solidFill>
                  <a:srgbClr val="072F05"/>
                </a:solidFill>
                <a:latin typeface="Arial" panose="020B0604020202020204" pitchFamily="34" charset="0"/>
                <a:cs typeface="Arial" panose="020B0604020202020204" pitchFamily="34" charset="0"/>
              </a:rPr>
              <a:t> </a:t>
            </a:r>
            <a:r>
              <a:rPr sz="3000" spc="71" dirty="0">
                <a:solidFill>
                  <a:srgbClr val="072F05"/>
                </a:solidFill>
                <a:latin typeface="Arial" panose="020B0604020202020204" pitchFamily="34" charset="0"/>
                <a:cs typeface="Arial" panose="020B0604020202020204" pitchFamily="34" charset="0"/>
              </a:rPr>
              <a:t>ensure</a:t>
            </a:r>
            <a:r>
              <a:rPr sz="3000" spc="665" dirty="0">
                <a:solidFill>
                  <a:srgbClr val="072F05"/>
                </a:solidFill>
                <a:latin typeface="Arial" panose="020B0604020202020204" pitchFamily="34" charset="0"/>
                <a:cs typeface="Arial" panose="020B0604020202020204" pitchFamily="34" charset="0"/>
              </a:rPr>
              <a:t> </a:t>
            </a:r>
            <a:r>
              <a:rPr sz="3000" spc="75" dirty="0">
                <a:solidFill>
                  <a:srgbClr val="072F05"/>
                </a:solidFill>
                <a:latin typeface="Arial" panose="020B0604020202020204" pitchFamily="34" charset="0"/>
                <a:cs typeface="Arial" panose="020B0604020202020204" pitchFamily="34" charset="0"/>
              </a:rPr>
              <a:t>that</a:t>
            </a:r>
            <a:r>
              <a:rPr sz="3000" spc="640" dirty="0">
                <a:solidFill>
                  <a:srgbClr val="072F05"/>
                </a:solidFill>
                <a:latin typeface="Arial" panose="020B0604020202020204" pitchFamily="34" charset="0"/>
                <a:cs typeface="Arial" panose="020B0604020202020204" pitchFamily="34" charset="0"/>
              </a:rPr>
              <a:t> </a:t>
            </a:r>
            <a:r>
              <a:rPr sz="3000" spc="60" dirty="0">
                <a:solidFill>
                  <a:srgbClr val="072F05"/>
                </a:solidFill>
                <a:latin typeface="Arial" panose="020B0604020202020204" pitchFamily="34" charset="0"/>
                <a:cs typeface="Arial" panose="020B0604020202020204" pitchFamily="34" charset="0"/>
              </a:rPr>
              <a:t>they</a:t>
            </a:r>
            <a:r>
              <a:rPr sz="3000" spc="711" dirty="0">
                <a:solidFill>
                  <a:srgbClr val="072F05"/>
                </a:solidFill>
                <a:latin typeface="Arial" panose="020B0604020202020204" pitchFamily="34" charset="0"/>
                <a:cs typeface="Arial" panose="020B0604020202020204" pitchFamily="34" charset="0"/>
              </a:rPr>
              <a:t> </a:t>
            </a:r>
            <a:r>
              <a:rPr sz="3000" spc="71" dirty="0">
                <a:solidFill>
                  <a:srgbClr val="072F05"/>
                </a:solidFill>
                <a:latin typeface="Arial" panose="020B0604020202020204" pitchFamily="34" charset="0"/>
                <a:cs typeface="Arial" panose="020B0604020202020204" pitchFamily="34" charset="0"/>
              </a:rPr>
              <a:t>are</a:t>
            </a:r>
            <a:r>
              <a:rPr sz="3000" spc="645" dirty="0">
                <a:solidFill>
                  <a:srgbClr val="072F05"/>
                </a:solidFill>
                <a:latin typeface="Arial" panose="020B0604020202020204" pitchFamily="34" charset="0"/>
                <a:cs typeface="Arial" panose="020B0604020202020204" pitchFamily="34" charset="0"/>
              </a:rPr>
              <a:t> </a:t>
            </a:r>
            <a:r>
              <a:rPr sz="3000" spc="51" dirty="0">
                <a:solidFill>
                  <a:srgbClr val="072F05"/>
                </a:solidFill>
                <a:latin typeface="Arial" panose="020B0604020202020204" pitchFamily="34" charset="0"/>
                <a:cs typeface="Arial" panose="020B0604020202020204" pitchFamily="34" charset="0"/>
              </a:rPr>
              <a:t>dealt</a:t>
            </a:r>
            <a:r>
              <a:rPr sz="3000" spc="695" dirty="0">
                <a:solidFill>
                  <a:srgbClr val="072F05"/>
                </a:solidFill>
                <a:latin typeface="Arial" panose="020B0604020202020204" pitchFamily="34" charset="0"/>
                <a:cs typeface="Arial" panose="020B0604020202020204" pitchFamily="34" charset="0"/>
              </a:rPr>
              <a:t> </a:t>
            </a:r>
            <a:r>
              <a:rPr sz="3000" spc="91" dirty="0">
                <a:solidFill>
                  <a:srgbClr val="072F05"/>
                </a:solidFill>
                <a:latin typeface="Arial" panose="020B0604020202020204" pitchFamily="34" charset="0"/>
                <a:cs typeface="Arial" panose="020B0604020202020204" pitchFamily="34" charset="0"/>
              </a:rPr>
              <a:t>in</a:t>
            </a:r>
            <a:r>
              <a:rPr sz="3000" spc="575" dirty="0">
                <a:solidFill>
                  <a:srgbClr val="072F05"/>
                </a:solidFill>
                <a:latin typeface="Arial" panose="020B0604020202020204" pitchFamily="34" charset="0"/>
                <a:cs typeface="Arial" panose="020B0604020202020204" pitchFamily="34" charset="0"/>
              </a:rPr>
              <a:t> </a:t>
            </a:r>
            <a:r>
              <a:rPr sz="3000" spc="91" dirty="0">
                <a:solidFill>
                  <a:srgbClr val="072F05"/>
                </a:solidFill>
                <a:latin typeface="Arial" panose="020B0604020202020204" pitchFamily="34" charset="0"/>
                <a:cs typeface="Arial" panose="020B0604020202020204" pitchFamily="34" charset="0"/>
              </a:rPr>
              <a:t>a</a:t>
            </a:r>
            <a:r>
              <a:rPr sz="3000" spc="595" dirty="0">
                <a:solidFill>
                  <a:srgbClr val="072F05"/>
                </a:solidFill>
                <a:latin typeface="Arial" panose="020B0604020202020204" pitchFamily="34" charset="0"/>
                <a:cs typeface="Arial" panose="020B0604020202020204" pitchFamily="34" charset="0"/>
              </a:rPr>
              <a:t> </a:t>
            </a:r>
            <a:r>
              <a:rPr sz="3000" spc="-11" dirty="0">
                <a:solidFill>
                  <a:srgbClr val="072F05"/>
                </a:solidFill>
                <a:latin typeface="Arial" panose="020B0604020202020204" pitchFamily="34" charset="0"/>
                <a:cs typeface="Arial" panose="020B0604020202020204" pitchFamily="34" charset="0"/>
              </a:rPr>
              <a:t>ti</a:t>
            </a:r>
            <a:r>
              <a:rPr lang="en-US" sz="3000" spc="-11" dirty="0">
                <a:solidFill>
                  <a:srgbClr val="072F05"/>
                </a:solidFill>
                <a:latin typeface="Arial" panose="020B0604020202020204" pitchFamily="34" charset="0"/>
                <a:cs typeface="Arial" panose="020B0604020202020204" pitchFamily="34" charset="0"/>
              </a:rPr>
              <a:t>m</a:t>
            </a:r>
            <a:r>
              <a:rPr sz="3000" spc="-11" dirty="0">
                <a:solidFill>
                  <a:srgbClr val="072F05"/>
                </a:solidFill>
                <a:latin typeface="Arial" panose="020B0604020202020204" pitchFamily="34" charset="0"/>
                <a:cs typeface="Arial" panose="020B0604020202020204" pitchFamily="34" charset="0"/>
              </a:rPr>
              <a:t>ely </a:t>
            </a:r>
            <a:r>
              <a:rPr sz="3000" spc="60" dirty="0">
                <a:solidFill>
                  <a:srgbClr val="072F05"/>
                </a:solidFill>
                <a:latin typeface="Arial" panose="020B0604020202020204" pitchFamily="34" charset="0"/>
                <a:cs typeface="Arial" panose="020B0604020202020204" pitchFamily="34" charset="0"/>
              </a:rPr>
              <a:t>fashion.</a:t>
            </a:r>
            <a:endParaRPr sz="3000" dirty="0">
              <a:latin typeface="Arial" panose="020B0604020202020204" pitchFamily="34" charset="0"/>
              <a:cs typeface="Arial" panose="020B0604020202020204" pitchFamily="34" charset="0"/>
            </a:endParaRPr>
          </a:p>
          <a:p>
            <a:pPr marL="325747" marR="5080" indent="-313683" algn="just">
              <a:lnSpc>
                <a:spcPct val="95800"/>
              </a:lnSpc>
              <a:spcBef>
                <a:spcPts val="811"/>
              </a:spcBef>
              <a:buClr>
                <a:srgbClr val="976705"/>
              </a:buClr>
              <a:buChar char="•"/>
              <a:tabLst>
                <a:tab pos="331462" algn="l"/>
              </a:tabLst>
            </a:pPr>
            <a:r>
              <a:rPr sz="3000" dirty="0">
                <a:solidFill>
                  <a:srgbClr val="072F05"/>
                </a:solidFill>
                <a:latin typeface="Arial" panose="020B0604020202020204" pitchFamily="34" charset="0"/>
                <a:cs typeface="Arial" panose="020B0604020202020204" pitchFamily="34" charset="0"/>
              </a:rPr>
              <a:t>Infor</a:t>
            </a:r>
            <a:r>
              <a:rPr lang="en-US" sz="3000" dirty="0">
                <a:solidFill>
                  <a:srgbClr val="072F05"/>
                </a:solidFill>
                <a:latin typeface="Arial" panose="020B0604020202020204" pitchFamily="34" charset="0"/>
                <a:cs typeface="Arial" panose="020B0604020202020204" pitchFamily="34" charset="0"/>
              </a:rPr>
              <a:t>m</a:t>
            </a:r>
            <a:r>
              <a:rPr sz="3000" dirty="0">
                <a:solidFill>
                  <a:srgbClr val="072F05"/>
                </a:solidFill>
                <a:latin typeface="Arial" panose="020B0604020202020204" pitchFamily="34" charset="0"/>
                <a:cs typeface="Arial" panose="020B0604020202020204" pitchFamily="34" charset="0"/>
              </a:rPr>
              <a:t>ation</a:t>
            </a:r>
            <a:r>
              <a:rPr sz="3000" spc="415" dirty="0">
                <a:solidFill>
                  <a:srgbClr val="072F05"/>
                </a:solidFill>
                <a:latin typeface="Arial" panose="020B0604020202020204" pitchFamily="34" charset="0"/>
                <a:cs typeface="Arial" panose="020B0604020202020204" pitchFamily="34" charset="0"/>
              </a:rPr>
              <a:t> </a:t>
            </a:r>
            <a:r>
              <a:rPr sz="3000" spc="80" dirty="0">
                <a:solidFill>
                  <a:srgbClr val="072F05"/>
                </a:solidFill>
                <a:latin typeface="Arial" panose="020B0604020202020204" pitchFamily="34" charset="0"/>
                <a:cs typeface="Arial" panose="020B0604020202020204" pitchFamily="34" charset="0"/>
              </a:rPr>
              <a:t>for</a:t>
            </a:r>
            <a:r>
              <a:rPr sz="3000" spc="260" dirty="0">
                <a:solidFill>
                  <a:srgbClr val="072F05"/>
                </a:solidFill>
                <a:latin typeface="Arial" panose="020B0604020202020204" pitchFamily="34" charset="0"/>
                <a:cs typeface="Arial" panose="020B0604020202020204" pitchFamily="34" charset="0"/>
              </a:rPr>
              <a:t> </a:t>
            </a:r>
            <a:r>
              <a:rPr sz="3000" spc="80" dirty="0">
                <a:solidFill>
                  <a:srgbClr val="072F05"/>
                </a:solidFill>
                <a:latin typeface="Arial" panose="020B0604020202020204" pitchFamily="34" charset="0"/>
                <a:cs typeface="Arial" panose="020B0604020202020204" pitchFamily="34" charset="0"/>
              </a:rPr>
              <a:t>a</a:t>
            </a:r>
            <a:r>
              <a:rPr sz="3000" spc="251" dirty="0">
                <a:solidFill>
                  <a:srgbClr val="072F05"/>
                </a:solidFill>
                <a:latin typeface="Arial" panose="020B0604020202020204" pitchFamily="34" charset="0"/>
                <a:cs typeface="Arial" panose="020B0604020202020204" pitchFamily="34" charset="0"/>
              </a:rPr>
              <a:t> </a:t>
            </a:r>
            <a:r>
              <a:rPr sz="3000" spc="160" dirty="0">
                <a:solidFill>
                  <a:srgbClr val="072F05"/>
                </a:solidFill>
                <a:latin typeface="Arial" panose="020B0604020202020204" pitchFamily="34" charset="0"/>
                <a:cs typeface="Arial" panose="020B0604020202020204" pitchFamily="34" charset="0"/>
              </a:rPr>
              <a:t>BG</a:t>
            </a:r>
            <a:r>
              <a:rPr sz="3000" spc="-95" dirty="0">
                <a:solidFill>
                  <a:srgbClr val="072F05"/>
                </a:solidFill>
                <a:latin typeface="Arial" panose="020B0604020202020204" pitchFamily="34" charset="0"/>
                <a:cs typeface="Arial" panose="020B0604020202020204" pitchFamily="34" charset="0"/>
              </a:rPr>
              <a:t> </a:t>
            </a:r>
            <a:r>
              <a:rPr lang="en-US" sz="3000" spc="-95" dirty="0">
                <a:solidFill>
                  <a:srgbClr val="072F05"/>
                </a:solidFill>
                <a:latin typeface="Arial" panose="020B0604020202020204" pitchFamily="34" charset="0"/>
                <a:cs typeface="Arial" panose="020B0604020202020204" pitchFamily="34" charset="0"/>
              </a:rPr>
              <a:t>m</a:t>
            </a:r>
            <a:r>
              <a:rPr sz="3000" dirty="0">
                <a:solidFill>
                  <a:srgbClr val="072F05"/>
                </a:solidFill>
                <a:latin typeface="Arial" panose="020B0604020202020204" pitchFamily="34" charset="0"/>
                <a:cs typeface="Arial" panose="020B0604020202020204" pitchFamily="34" charset="0"/>
              </a:rPr>
              <a:t>odule</a:t>
            </a:r>
            <a:r>
              <a:rPr sz="3000" spc="75" dirty="0">
                <a:solidFill>
                  <a:srgbClr val="072F05"/>
                </a:solidFill>
                <a:latin typeface="Arial" panose="020B0604020202020204" pitchFamily="34" charset="0"/>
                <a:cs typeface="Arial" panose="020B0604020202020204" pitchFamily="34" charset="0"/>
              </a:rPr>
              <a:t> </a:t>
            </a:r>
            <a:r>
              <a:rPr lang="en-US" sz="3000" spc="75" dirty="0">
                <a:solidFill>
                  <a:srgbClr val="072F05"/>
                </a:solidFill>
                <a:latin typeface="Arial" panose="020B0604020202020204" pitchFamily="34" charset="0"/>
                <a:cs typeface="Arial" panose="020B0604020202020204" pitchFamily="34" charset="0"/>
              </a:rPr>
              <a:t>m</a:t>
            </a:r>
            <a:r>
              <a:rPr sz="3000" dirty="0">
                <a:solidFill>
                  <a:srgbClr val="072F05"/>
                </a:solidFill>
                <a:latin typeface="Arial" panose="020B0604020202020204" pitchFamily="34" charset="0"/>
                <a:cs typeface="Arial" panose="020B0604020202020204" pitchFamily="34" charset="0"/>
              </a:rPr>
              <a:t>ade</a:t>
            </a:r>
            <a:r>
              <a:rPr sz="3000" spc="360" dirty="0">
                <a:solidFill>
                  <a:srgbClr val="072F05"/>
                </a:solidFill>
                <a:latin typeface="Arial" panose="020B0604020202020204" pitchFamily="34" charset="0"/>
                <a:cs typeface="Arial" panose="020B0604020202020204" pitchFamily="34" charset="0"/>
              </a:rPr>
              <a:t> </a:t>
            </a:r>
            <a:r>
              <a:rPr sz="3000" spc="55" dirty="0">
                <a:solidFill>
                  <a:srgbClr val="072F05"/>
                </a:solidFill>
                <a:latin typeface="Arial" panose="020B0604020202020204" pitchFamily="34" charset="0"/>
                <a:cs typeface="Arial" panose="020B0604020202020204" pitchFamily="34" charset="0"/>
              </a:rPr>
              <a:t>available</a:t>
            </a:r>
            <a:r>
              <a:rPr sz="3000" spc="435" dirty="0">
                <a:solidFill>
                  <a:srgbClr val="072F05"/>
                </a:solidFill>
                <a:latin typeface="Arial" panose="020B0604020202020204" pitchFamily="34" charset="0"/>
                <a:cs typeface="Arial" panose="020B0604020202020204" pitchFamily="34" charset="0"/>
              </a:rPr>
              <a:t> </a:t>
            </a:r>
            <a:r>
              <a:rPr sz="3000" spc="-25" dirty="0">
                <a:solidFill>
                  <a:srgbClr val="072F05"/>
                </a:solidFill>
                <a:latin typeface="Arial" panose="020B0604020202020204" pitchFamily="34" charset="0"/>
                <a:cs typeface="Arial" panose="020B0604020202020204" pitchFamily="34" charset="0"/>
              </a:rPr>
              <a:t>by 	</a:t>
            </a:r>
            <a:r>
              <a:rPr sz="3000" spc="85" dirty="0">
                <a:solidFill>
                  <a:srgbClr val="072F05"/>
                </a:solidFill>
                <a:latin typeface="Arial" panose="020B0604020202020204" pitchFamily="34" charset="0"/>
                <a:cs typeface="Arial" panose="020B0604020202020204" pitchFamily="34" charset="0"/>
              </a:rPr>
              <a:t>an</a:t>
            </a:r>
            <a:r>
              <a:rPr sz="3000" spc="51" dirty="0">
                <a:solidFill>
                  <a:srgbClr val="072F05"/>
                </a:solidFill>
                <a:latin typeface="Arial" panose="020B0604020202020204" pitchFamily="34" charset="0"/>
                <a:cs typeface="Arial" panose="020B0604020202020204" pitchFamily="34" charset="0"/>
              </a:rPr>
              <a:t>  </a:t>
            </a:r>
            <a:r>
              <a:rPr sz="3000" spc="105" dirty="0">
                <a:solidFill>
                  <a:srgbClr val="072F05"/>
                </a:solidFill>
                <a:latin typeface="Arial" panose="020B0604020202020204" pitchFamily="34" charset="0"/>
                <a:cs typeface="Arial" panose="020B0604020202020204" pitchFamily="34" charset="0"/>
              </a:rPr>
              <a:t>ISR</a:t>
            </a:r>
            <a:r>
              <a:rPr sz="3000" spc="80" dirty="0">
                <a:solidFill>
                  <a:srgbClr val="072F05"/>
                </a:solidFill>
                <a:latin typeface="Arial" panose="020B0604020202020204" pitchFamily="34" charset="0"/>
                <a:cs typeface="Arial" panose="020B0604020202020204" pitchFamily="34" charset="0"/>
              </a:rPr>
              <a:t>  </a:t>
            </a:r>
            <a:r>
              <a:rPr sz="3000" spc="55" dirty="0">
                <a:solidFill>
                  <a:srgbClr val="072F05"/>
                </a:solidFill>
                <a:latin typeface="Arial" panose="020B0604020202020204" pitchFamily="34" charset="0"/>
                <a:cs typeface="Arial" panose="020B0604020202020204" pitchFamily="34" charset="0"/>
              </a:rPr>
              <a:t>is</a:t>
            </a:r>
            <a:r>
              <a:rPr sz="3000" spc="60" dirty="0">
                <a:solidFill>
                  <a:srgbClr val="072F05"/>
                </a:solidFill>
                <a:latin typeface="Arial" panose="020B0604020202020204" pitchFamily="34" charset="0"/>
                <a:cs typeface="Arial" panose="020B0604020202020204" pitchFamily="34" charset="0"/>
              </a:rPr>
              <a:t>  </a:t>
            </a:r>
            <a:r>
              <a:rPr sz="3000" spc="95" dirty="0">
                <a:solidFill>
                  <a:srgbClr val="072F05"/>
                </a:solidFill>
                <a:latin typeface="Arial" panose="020B0604020202020204" pitchFamily="34" charset="0"/>
                <a:cs typeface="Arial" panose="020B0604020202020204" pitchFamily="34" charset="0"/>
              </a:rPr>
              <a:t>not</a:t>
            </a:r>
            <a:r>
              <a:rPr sz="3000" spc="75" dirty="0">
                <a:solidFill>
                  <a:srgbClr val="072F05"/>
                </a:solidFill>
                <a:latin typeface="Arial" panose="020B0604020202020204" pitchFamily="34" charset="0"/>
                <a:cs typeface="Arial" panose="020B0604020202020204" pitchFamily="34" charset="0"/>
              </a:rPr>
              <a:t>  </a:t>
            </a:r>
            <a:r>
              <a:rPr sz="3000" spc="65" dirty="0">
                <a:solidFill>
                  <a:srgbClr val="072F05"/>
                </a:solidFill>
                <a:latin typeface="Arial" panose="020B0604020202020204" pitchFamily="34" charset="0"/>
                <a:cs typeface="Arial" panose="020B0604020202020204" pitchFamily="34" charset="0"/>
              </a:rPr>
              <a:t>processed</a:t>
            </a:r>
            <a:r>
              <a:rPr sz="3000" spc="180" dirty="0">
                <a:solidFill>
                  <a:srgbClr val="072F05"/>
                </a:solidFill>
                <a:latin typeface="Arial" panose="020B0604020202020204" pitchFamily="34" charset="0"/>
                <a:cs typeface="Arial" panose="020B0604020202020204" pitchFamily="34" charset="0"/>
              </a:rPr>
              <a:t>  </a:t>
            </a:r>
            <a:r>
              <a:rPr sz="3000" dirty="0">
                <a:solidFill>
                  <a:srgbClr val="072F05"/>
                </a:solidFill>
                <a:latin typeface="Arial" panose="020B0604020202020204" pitchFamily="34" charset="0"/>
                <a:cs typeface="Arial" panose="020B0604020202020204" pitchFamily="34" charset="0"/>
              </a:rPr>
              <a:t>until</a:t>
            </a:r>
            <a:r>
              <a:rPr sz="3000" spc="80" dirty="0">
                <a:solidFill>
                  <a:srgbClr val="072F05"/>
                </a:solidFill>
                <a:latin typeface="Arial" panose="020B0604020202020204" pitchFamily="34" charset="0"/>
                <a:cs typeface="Arial" panose="020B0604020202020204" pitchFamily="34" charset="0"/>
              </a:rPr>
              <a:t>  </a:t>
            </a:r>
            <a:r>
              <a:rPr sz="3000" spc="91" dirty="0">
                <a:solidFill>
                  <a:srgbClr val="072F05"/>
                </a:solidFill>
                <a:latin typeface="Arial" panose="020B0604020202020204" pitchFamily="34" charset="0"/>
                <a:cs typeface="Arial" panose="020B0604020202020204" pitchFamily="34" charset="0"/>
              </a:rPr>
              <a:t>the</a:t>
            </a:r>
            <a:r>
              <a:rPr sz="3000" spc="100" dirty="0">
                <a:solidFill>
                  <a:srgbClr val="072F05"/>
                </a:solidFill>
                <a:latin typeface="Arial" panose="020B0604020202020204" pitchFamily="34" charset="0"/>
                <a:cs typeface="Arial" panose="020B0604020202020204" pitchFamily="34" charset="0"/>
              </a:rPr>
              <a:t>  </a:t>
            </a:r>
            <a:r>
              <a:rPr sz="3000" spc="60" dirty="0">
                <a:solidFill>
                  <a:srgbClr val="072F05"/>
                </a:solidFill>
                <a:latin typeface="Arial" panose="020B0604020202020204" pitchFamily="34" charset="0"/>
                <a:cs typeface="Arial" panose="020B0604020202020204" pitchFamily="34" charset="0"/>
              </a:rPr>
              <a:t>background 	</a:t>
            </a:r>
            <a:r>
              <a:rPr sz="3000" spc="65" dirty="0">
                <a:solidFill>
                  <a:srgbClr val="072F05"/>
                </a:solidFill>
                <a:latin typeface="Arial" panose="020B0604020202020204" pitchFamily="34" charset="0"/>
                <a:cs typeface="Arial" panose="020B0604020202020204" pitchFamily="34" charset="0"/>
              </a:rPr>
              <a:t>routine</a:t>
            </a:r>
            <a:r>
              <a:rPr sz="3000" spc="165" dirty="0">
                <a:solidFill>
                  <a:srgbClr val="072F05"/>
                </a:solidFill>
                <a:latin typeface="Arial" panose="020B0604020202020204" pitchFamily="34" charset="0"/>
                <a:cs typeface="Arial" panose="020B0604020202020204" pitchFamily="34" charset="0"/>
              </a:rPr>
              <a:t> </a:t>
            </a:r>
            <a:r>
              <a:rPr sz="3000" spc="55" dirty="0">
                <a:solidFill>
                  <a:srgbClr val="072F05"/>
                </a:solidFill>
                <a:latin typeface="Arial" panose="020B0604020202020204" pitchFamily="34" charset="0"/>
                <a:cs typeface="Arial" panose="020B0604020202020204" pitchFamily="34" charset="0"/>
              </a:rPr>
              <a:t>gets</a:t>
            </a:r>
            <a:r>
              <a:rPr sz="3000" spc="195" dirty="0">
                <a:solidFill>
                  <a:srgbClr val="072F05"/>
                </a:solidFill>
                <a:latin typeface="Arial" panose="020B0604020202020204" pitchFamily="34" charset="0"/>
                <a:cs typeface="Arial" panose="020B0604020202020204" pitchFamily="34" charset="0"/>
              </a:rPr>
              <a:t> </a:t>
            </a:r>
            <a:r>
              <a:rPr sz="3000" dirty="0">
                <a:solidFill>
                  <a:srgbClr val="072F05"/>
                </a:solidFill>
                <a:latin typeface="Arial" panose="020B0604020202020204" pitchFamily="34" charset="0"/>
                <a:cs typeface="Arial" panose="020B0604020202020204" pitchFamily="34" charset="0"/>
              </a:rPr>
              <a:t>its</a:t>
            </a:r>
            <a:r>
              <a:rPr sz="3000" spc="40" dirty="0">
                <a:solidFill>
                  <a:srgbClr val="072F05"/>
                </a:solidFill>
                <a:latin typeface="Arial" panose="020B0604020202020204" pitchFamily="34" charset="0"/>
                <a:cs typeface="Arial" panose="020B0604020202020204" pitchFamily="34" charset="0"/>
              </a:rPr>
              <a:t> </a:t>
            </a:r>
            <a:r>
              <a:rPr sz="3000" spc="80" dirty="0">
                <a:solidFill>
                  <a:srgbClr val="072F05"/>
                </a:solidFill>
                <a:latin typeface="Arial" panose="020B0604020202020204" pitchFamily="34" charset="0"/>
                <a:cs typeface="Arial" panose="020B0604020202020204" pitchFamily="34" charset="0"/>
              </a:rPr>
              <a:t>turn</a:t>
            </a:r>
            <a:r>
              <a:rPr sz="3000" spc="131" dirty="0">
                <a:solidFill>
                  <a:srgbClr val="072F05"/>
                </a:solidFill>
                <a:latin typeface="Arial" panose="020B0604020202020204" pitchFamily="34" charset="0"/>
                <a:cs typeface="Arial" panose="020B0604020202020204" pitchFamily="34" charset="0"/>
              </a:rPr>
              <a:t> </a:t>
            </a:r>
            <a:r>
              <a:rPr sz="3000" spc="91" dirty="0">
                <a:solidFill>
                  <a:srgbClr val="072F05"/>
                </a:solidFill>
                <a:latin typeface="Arial" panose="020B0604020202020204" pitchFamily="34" charset="0"/>
                <a:cs typeface="Arial" panose="020B0604020202020204" pitchFamily="34" charset="0"/>
              </a:rPr>
              <a:t>to</a:t>
            </a:r>
            <a:r>
              <a:rPr sz="3000" spc="31" dirty="0">
                <a:solidFill>
                  <a:srgbClr val="072F05"/>
                </a:solidFill>
                <a:latin typeface="Arial" panose="020B0604020202020204" pitchFamily="34" charset="0"/>
                <a:cs typeface="Arial" panose="020B0604020202020204" pitchFamily="34" charset="0"/>
              </a:rPr>
              <a:t> </a:t>
            </a:r>
            <a:r>
              <a:rPr sz="3000" spc="51" dirty="0">
                <a:solidFill>
                  <a:srgbClr val="072F05"/>
                </a:solidFill>
                <a:latin typeface="Arial" panose="020B0604020202020204" pitchFamily="34" charset="0"/>
                <a:cs typeface="Arial" panose="020B0604020202020204" pitchFamily="34" charset="0"/>
              </a:rPr>
              <a:t>execute.</a:t>
            </a:r>
            <a:endParaRPr sz="3000" dirty="0">
              <a:latin typeface="Arial" panose="020B0604020202020204" pitchFamily="34" charset="0"/>
              <a:cs typeface="Arial" panose="020B0604020202020204" pitchFamily="34" charset="0"/>
            </a:endParaRPr>
          </a:p>
          <a:p>
            <a:pPr marL="328922" indent="-316223" algn="just">
              <a:spcBef>
                <a:spcPts val="660"/>
              </a:spcBef>
              <a:buClr>
                <a:srgbClr val="976705"/>
              </a:buClr>
              <a:buChar char="•"/>
              <a:tabLst>
                <a:tab pos="328922" algn="l"/>
              </a:tabLst>
            </a:pPr>
            <a:r>
              <a:rPr sz="3000" spc="75" dirty="0">
                <a:solidFill>
                  <a:srgbClr val="072F05"/>
                </a:solidFill>
                <a:latin typeface="Arial" panose="020B0604020202020204" pitchFamily="34" charset="0"/>
                <a:cs typeface="Arial" panose="020B0604020202020204" pitchFamily="34" charset="0"/>
              </a:rPr>
              <a:t>This</a:t>
            </a:r>
            <a:r>
              <a:rPr sz="3000" spc="105" dirty="0">
                <a:solidFill>
                  <a:srgbClr val="072F05"/>
                </a:solidFill>
                <a:latin typeface="Arial" panose="020B0604020202020204" pitchFamily="34" charset="0"/>
                <a:cs typeface="Arial" panose="020B0604020202020204" pitchFamily="34" charset="0"/>
              </a:rPr>
              <a:t> </a:t>
            </a:r>
            <a:r>
              <a:rPr sz="3000" spc="55" dirty="0">
                <a:solidFill>
                  <a:srgbClr val="072F05"/>
                </a:solidFill>
                <a:latin typeface="Arial" panose="020B0604020202020204" pitchFamily="34" charset="0"/>
                <a:cs typeface="Arial" panose="020B0604020202020204" pitchFamily="34" charset="0"/>
              </a:rPr>
              <a:t>called</a:t>
            </a:r>
            <a:r>
              <a:rPr sz="3000" spc="175" dirty="0">
                <a:solidFill>
                  <a:srgbClr val="072F05"/>
                </a:solidFill>
                <a:latin typeface="Arial" panose="020B0604020202020204" pitchFamily="34" charset="0"/>
                <a:cs typeface="Arial" panose="020B0604020202020204" pitchFamily="34" charset="0"/>
              </a:rPr>
              <a:t> </a:t>
            </a:r>
            <a:r>
              <a:rPr sz="3000" spc="95" dirty="0">
                <a:solidFill>
                  <a:srgbClr val="072F05"/>
                </a:solidFill>
                <a:latin typeface="Arial" panose="020B0604020202020204" pitchFamily="34" charset="0"/>
                <a:cs typeface="Arial" panose="020B0604020202020204" pitchFamily="34" charset="0"/>
              </a:rPr>
              <a:t>as </a:t>
            </a:r>
            <a:r>
              <a:rPr sz="3000" spc="71" dirty="0">
                <a:solidFill>
                  <a:srgbClr val="072F05"/>
                </a:solidFill>
                <a:latin typeface="Arial" panose="020B0604020202020204" pitchFamily="34" charset="0"/>
                <a:cs typeface="Arial" panose="020B0604020202020204" pitchFamily="34" charset="0"/>
              </a:rPr>
              <a:t>task</a:t>
            </a:r>
            <a:r>
              <a:rPr sz="3000" spc="204" dirty="0">
                <a:solidFill>
                  <a:srgbClr val="072F05"/>
                </a:solidFill>
                <a:latin typeface="Arial" panose="020B0604020202020204" pitchFamily="34" charset="0"/>
                <a:cs typeface="Arial" panose="020B0604020202020204" pitchFamily="34" charset="0"/>
              </a:rPr>
              <a:t> </a:t>
            </a:r>
            <a:r>
              <a:rPr sz="3000" dirty="0">
                <a:solidFill>
                  <a:srgbClr val="072F05"/>
                </a:solidFill>
                <a:latin typeface="Arial" panose="020B0604020202020204" pitchFamily="34" charset="0"/>
                <a:cs typeface="Arial" panose="020B0604020202020204" pitchFamily="34" charset="0"/>
              </a:rPr>
              <a:t>level</a:t>
            </a:r>
            <a:r>
              <a:rPr sz="3000" spc="215" dirty="0">
                <a:solidFill>
                  <a:srgbClr val="072F05"/>
                </a:solidFill>
                <a:latin typeface="Arial" panose="020B0604020202020204" pitchFamily="34" charset="0"/>
                <a:cs typeface="Arial" panose="020B0604020202020204" pitchFamily="34" charset="0"/>
              </a:rPr>
              <a:t> </a:t>
            </a:r>
            <a:r>
              <a:rPr sz="3000" spc="65" dirty="0">
                <a:solidFill>
                  <a:srgbClr val="072F05"/>
                </a:solidFill>
                <a:latin typeface="Arial" panose="020B0604020202020204" pitchFamily="34" charset="0"/>
                <a:cs typeface="Arial" panose="020B0604020202020204" pitchFamily="34" charset="0"/>
              </a:rPr>
              <a:t>response.</a:t>
            </a:r>
            <a:endParaRPr sz="3000" dirty="0">
              <a:latin typeface="Arial" panose="020B060402020202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5407"/>
            <a:ext cx="10515600" cy="1125009"/>
          </a:xfrm>
          <a:prstGeom prst="rect">
            <a:avLst/>
          </a:prstGeom>
        </p:spPr>
        <p:txBody>
          <a:bodyPr vert="horz" wrap="square" lIns="0" tIns="428329" rIns="0" bIns="0" rtlCol="0" anchor="ctr">
            <a:spAutoFit/>
          </a:bodyPr>
          <a:lstStyle/>
          <a:p>
            <a:pPr marL="393690">
              <a:lnSpc>
                <a:spcPct val="100000"/>
              </a:lnSpc>
              <a:spcBef>
                <a:spcPts val="111"/>
              </a:spcBef>
            </a:pPr>
            <a:r>
              <a:rPr sz="4500" b="1" dirty="0">
                <a:solidFill>
                  <a:srgbClr val="002060"/>
                </a:solidFill>
              </a:rPr>
              <a:t>Task Level Response (contd... )</a:t>
            </a:r>
          </a:p>
        </p:txBody>
      </p:sp>
      <p:sp>
        <p:nvSpPr>
          <p:cNvPr id="3" name="object 3"/>
          <p:cNvSpPr txBox="1"/>
          <p:nvPr/>
        </p:nvSpPr>
        <p:spPr>
          <a:xfrm>
            <a:off x="474111" y="1862131"/>
            <a:ext cx="7912100" cy="3541354"/>
          </a:xfrm>
          <a:prstGeom prst="rect">
            <a:avLst/>
          </a:prstGeom>
        </p:spPr>
        <p:txBody>
          <a:bodyPr vert="horz" wrap="square" lIns="0" tIns="15240" rIns="0" bIns="0" rtlCol="0">
            <a:spAutoFit/>
          </a:bodyPr>
          <a:lstStyle/>
          <a:p>
            <a:pPr marL="326383" marR="5080" indent="-314317" algn="just">
              <a:lnSpc>
                <a:spcPts val="3860"/>
              </a:lnSpc>
              <a:spcBef>
                <a:spcPts val="120"/>
              </a:spcBef>
              <a:buChar char="•"/>
              <a:tabLst>
                <a:tab pos="326383" algn="l"/>
                <a:tab pos="328286" algn="l"/>
              </a:tabLst>
            </a:pPr>
            <a:r>
              <a:rPr sz="3100" dirty="0">
                <a:solidFill>
                  <a:srgbClr val="956605"/>
                </a:solidFill>
                <a:latin typeface="Times New Roman"/>
                <a:cs typeface="Times New Roman"/>
              </a:rPr>
              <a:t>	</a:t>
            </a:r>
            <a:r>
              <a:rPr sz="3100" dirty="0">
                <a:solidFill>
                  <a:srgbClr val="052F05"/>
                </a:solidFill>
                <a:latin typeface="Arial" panose="020B0604020202020204" pitchFamily="34" charset="0"/>
                <a:cs typeface="Arial" panose="020B0604020202020204" pitchFamily="34" charset="0"/>
              </a:rPr>
              <a:t>The</a:t>
            </a:r>
            <a:r>
              <a:rPr sz="3100" spc="42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worst</a:t>
            </a:r>
            <a:r>
              <a:rPr sz="3100" spc="47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case</a:t>
            </a:r>
            <a:r>
              <a:rPr sz="3100" spc="409"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task</a:t>
            </a:r>
            <a:r>
              <a:rPr sz="3100" spc="47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level</a:t>
            </a:r>
            <a:r>
              <a:rPr sz="3100" spc="4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response</a:t>
            </a:r>
            <a:r>
              <a:rPr sz="3100" spc="475" dirty="0">
                <a:solidFill>
                  <a:srgbClr val="052F05"/>
                </a:solidFill>
                <a:latin typeface="Arial" panose="020B0604020202020204" pitchFamily="34" charset="0"/>
                <a:cs typeface="Arial" panose="020B0604020202020204" pitchFamily="34" charset="0"/>
              </a:rPr>
              <a:t>  </a:t>
            </a:r>
            <a:r>
              <a:rPr sz="3100" spc="-11" dirty="0">
                <a:solidFill>
                  <a:srgbClr val="052F05"/>
                </a:solidFill>
                <a:latin typeface="Arial" panose="020B0604020202020204" pitchFamily="34" charset="0"/>
                <a:cs typeface="Arial" panose="020B0604020202020204" pitchFamily="34" charset="0"/>
              </a:rPr>
              <a:t>titne </a:t>
            </a:r>
            <a:r>
              <a:rPr sz="3100" dirty="0">
                <a:solidFill>
                  <a:srgbClr val="052F05"/>
                </a:solidFill>
                <a:latin typeface="Arial" panose="020B0604020202020204" pitchFamily="34" charset="0"/>
                <a:cs typeface="Arial" panose="020B0604020202020204" pitchFamily="34" charset="0"/>
              </a:rPr>
              <a:t>depends</a:t>
            </a:r>
            <a:r>
              <a:rPr sz="3100" spc="51" dirty="0">
                <a:solidFill>
                  <a:srgbClr val="052F05"/>
                </a:solidFill>
                <a:latin typeface="Arial" panose="020B0604020202020204" pitchFamily="34" charset="0"/>
                <a:cs typeface="Arial" panose="020B0604020202020204" pitchFamily="34" charset="0"/>
              </a:rPr>
              <a:t>  </a:t>
            </a:r>
            <a:r>
              <a:rPr sz="3100" spc="60" dirty="0">
                <a:solidFill>
                  <a:srgbClr val="052F05"/>
                </a:solidFill>
                <a:latin typeface="Arial" panose="020B0604020202020204" pitchFamily="34" charset="0"/>
                <a:cs typeface="Arial" panose="020B0604020202020204" pitchFamily="34" charset="0"/>
              </a:rPr>
              <a:t>on</a:t>
            </a:r>
            <a:r>
              <a:rPr sz="3100" spc="76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how</a:t>
            </a:r>
            <a:r>
              <a:rPr sz="3100" spc="2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long</a:t>
            </a:r>
            <a:r>
              <a:rPr sz="3100" spc="735" dirty="0">
                <a:solidFill>
                  <a:srgbClr val="052F05"/>
                </a:solidFill>
                <a:latin typeface="Arial" panose="020B0604020202020204" pitchFamily="34" charset="0"/>
                <a:cs typeface="Arial" panose="020B0604020202020204" pitchFamily="34" charset="0"/>
              </a:rPr>
              <a:t> </a:t>
            </a:r>
            <a:r>
              <a:rPr sz="3100" spc="55" dirty="0">
                <a:solidFill>
                  <a:srgbClr val="052F05"/>
                </a:solidFill>
                <a:latin typeface="Arial" panose="020B0604020202020204" pitchFamily="34" charset="0"/>
                <a:cs typeface="Arial" panose="020B0604020202020204" pitchFamily="34" charset="0"/>
              </a:rPr>
              <a:t>the</a:t>
            </a:r>
            <a:r>
              <a:rPr sz="3100" spc="691" dirty="0">
                <a:solidFill>
                  <a:srgbClr val="052F05"/>
                </a:solidFill>
                <a:latin typeface="Arial" panose="020B0604020202020204" pitchFamily="34" charset="0"/>
                <a:cs typeface="Arial" panose="020B0604020202020204" pitchFamily="34" charset="0"/>
              </a:rPr>
              <a:t> </a:t>
            </a:r>
            <a:r>
              <a:rPr sz="3100" spc="60" dirty="0">
                <a:solidFill>
                  <a:srgbClr val="052F05"/>
                </a:solidFill>
                <a:latin typeface="Arial" panose="020B0604020202020204" pitchFamily="34" charset="0"/>
                <a:cs typeface="Arial" panose="020B0604020202020204" pitchFamily="34" charset="0"/>
              </a:rPr>
              <a:t>BG</a:t>
            </a:r>
            <a:r>
              <a:rPr sz="3100" spc="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loop</a:t>
            </a:r>
            <a:r>
              <a:rPr sz="3100" spc="73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takes</a:t>
            </a:r>
            <a:r>
              <a:rPr sz="3100" spc="755" dirty="0">
                <a:solidFill>
                  <a:srgbClr val="052F05"/>
                </a:solidFill>
                <a:latin typeface="Arial" panose="020B0604020202020204" pitchFamily="34" charset="0"/>
                <a:cs typeface="Arial" panose="020B0604020202020204" pitchFamily="34" charset="0"/>
              </a:rPr>
              <a:t> </a:t>
            </a:r>
            <a:r>
              <a:rPr sz="3100" spc="55" dirty="0">
                <a:solidFill>
                  <a:srgbClr val="052F05"/>
                </a:solidFill>
                <a:latin typeface="Arial" panose="020B0604020202020204" pitchFamily="34" charset="0"/>
                <a:cs typeface="Arial" panose="020B0604020202020204" pitchFamily="34" charset="0"/>
              </a:rPr>
              <a:t>to </a:t>
            </a:r>
            <a:r>
              <a:rPr sz="3100" spc="-11" dirty="0">
                <a:solidFill>
                  <a:srgbClr val="052F05"/>
                </a:solidFill>
                <a:latin typeface="Arial" panose="020B0604020202020204" pitchFamily="34" charset="0"/>
                <a:cs typeface="Arial" panose="020B0604020202020204" pitchFamily="34" charset="0"/>
              </a:rPr>
              <a:t>execute.</a:t>
            </a:r>
            <a:endParaRPr sz="3100" dirty="0">
              <a:latin typeface="Arial" panose="020B0604020202020204" pitchFamily="34" charset="0"/>
              <a:cs typeface="Arial" panose="020B0604020202020204" pitchFamily="34" charset="0"/>
            </a:endParaRPr>
          </a:p>
          <a:p>
            <a:pPr marL="323207" marR="12700" indent="-311143" algn="just">
              <a:lnSpc>
                <a:spcPct val="103499"/>
              </a:lnSpc>
              <a:spcBef>
                <a:spcPts val="655"/>
              </a:spcBef>
              <a:buChar char="•"/>
              <a:tabLst>
                <a:tab pos="323207" algn="l"/>
                <a:tab pos="324477" algn="l"/>
              </a:tabLst>
            </a:pPr>
            <a:r>
              <a:rPr sz="3100" dirty="0">
                <a:solidFill>
                  <a:srgbClr val="9566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Because</a:t>
            </a:r>
            <a:r>
              <a:rPr sz="3100" spc="585" dirty="0">
                <a:solidFill>
                  <a:srgbClr val="052F05"/>
                </a:solidFill>
                <a:latin typeface="Arial" panose="020B0604020202020204" pitchFamily="34" charset="0"/>
                <a:cs typeface="Arial" panose="020B0604020202020204" pitchFamily="34" charset="0"/>
              </a:rPr>
              <a:t> </a:t>
            </a:r>
            <a:r>
              <a:rPr sz="3100" spc="55" dirty="0">
                <a:solidFill>
                  <a:srgbClr val="052F05"/>
                </a:solidFill>
                <a:latin typeface="Arial" panose="020B0604020202020204" pitchFamily="34" charset="0"/>
                <a:cs typeface="Arial" panose="020B0604020202020204" pitchFamily="34" charset="0"/>
              </a:rPr>
              <a:t>the</a:t>
            </a:r>
            <a:r>
              <a:rPr sz="3100" spc="43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execution</a:t>
            </a:r>
            <a:r>
              <a:rPr sz="3100" spc="64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titne</a:t>
            </a:r>
            <a:r>
              <a:rPr sz="3100" spc="551"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of</a:t>
            </a:r>
            <a:r>
              <a:rPr sz="3100" spc="391" dirty="0">
                <a:solidFill>
                  <a:srgbClr val="052F05"/>
                </a:solidFill>
                <a:latin typeface="Arial" panose="020B0604020202020204" pitchFamily="34" charset="0"/>
                <a:cs typeface="Arial" panose="020B0604020202020204" pitchFamily="34" charset="0"/>
              </a:rPr>
              <a:t> </a:t>
            </a:r>
            <a:r>
              <a:rPr sz="3100" spc="55" dirty="0">
                <a:solidFill>
                  <a:srgbClr val="052F05"/>
                </a:solidFill>
                <a:latin typeface="Arial" panose="020B0604020202020204" pitchFamily="34" charset="0"/>
                <a:cs typeface="Arial" panose="020B0604020202020204" pitchFamily="34" charset="0"/>
              </a:rPr>
              <a:t>a</a:t>
            </a:r>
            <a:r>
              <a:rPr sz="3100" spc="39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typical</a:t>
            </a:r>
            <a:r>
              <a:rPr sz="3100" spc="525" dirty="0">
                <a:solidFill>
                  <a:srgbClr val="052F05"/>
                </a:solidFill>
                <a:latin typeface="Arial" panose="020B0604020202020204" pitchFamily="34" charset="0"/>
                <a:cs typeface="Arial" panose="020B0604020202020204" pitchFamily="34" charset="0"/>
              </a:rPr>
              <a:t> </a:t>
            </a:r>
            <a:r>
              <a:rPr sz="3100" spc="31" dirty="0">
                <a:solidFill>
                  <a:srgbClr val="052F05"/>
                </a:solidFill>
                <a:latin typeface="Arial" panose="020B0604020202020204" pitchFamily="34" charset="0"/>
                <a:cs typeface="Arial" panose="020B0604020202020204" pitchFamily="34" charset="0"/>
              </a:rPr>
              <a:t>code </a:t>
            </a:r>
            <a:r>
              <a:rPr sz="3100" dirty="0">
                <a:solidFill>
                  <a:srgbClr val="052F05"/>
                </a:solidFill>
                <a:latin typeface="Arial" panose="020B0604020202020204" pitchFamily="34" charset="0"/>
                <a:cs typeface="Arial" panose="020B0604020202020204" pitchFamily="34" charset="0"/>
              </a:rPr>
              <a:t>is</a:t>
            </a:r>
            <a:r>
              <a:rPr sz="3100" spc="409"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no</a:t>
            </a:r>
            <a:r>
              <a:rPr sz="3100" spc="47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constant,</a:t>
            </a:r>
            <a:r>
              <a:rPr sz="3100" spc="62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the</a:t>
            </a:r>
            <a:r>
              <a:rPr sz="3100" spc="43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titne</a:t>
            </a:r>
            <a:r>
              <a:rPr sz="3100" spc="43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for</a:t>
            </a:r>
            <a:r>
              <a:rPr sz="3100" spc="39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successive</a:t>
            </a:r>
            <a:r>
              <a:rPr sz="3100" spc="745" dirty="0">
                <a:solidFill>
                  <a:srgbClr val="052F05"/>
                </a:solidFill>
                <a:latin typeface="Arial" panose="020B0604020202020204" pitchFamily="34" charset="0"/>
                <a:cs typeface="Arial" panose="020B0604020202020204" pitchFamily="34" charset="0"/>
              </a:rPr>
              <a:t> </a:t>
            </a:r>
            <a:r>
              <a:rPr sz="3100" spc="-11" dirty="0">
                <a:solidFill>
                  <a:srgbClr val="052F05"/>
                </a:solidFill>
                <a:latin typeface="Arial" panose="020B0604020202020204" pitchFamily="34" charset="0"/>
                <a:cs typeface="Arial" panose="020B0604020202020204" pitchFamily="34" charset="0"/>
              </a:rPr>
              <a:t>passes </a:t>
            </a:r>
            <a:r>
              <a:rPr sz="3100" dirty="0">
                <a:solidFill>
                  <a:srgbClr val="052F05"/>
                </a:solidFill>
                <a:latin typeface="Arial" panose="020B0604020202020204" pitchFamily="34" charset="0"/>
                <a:cs typeface="Arial" panose="020B0604020202020204" pitchFamily="34" charset="0"/>
              </a:rPr>
              <a:t>through</a:t>
            </a:r>
            <a:r>
              <a:rPr sz="3100" spc="66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a</a:t>
            </a:r>
            <a:r>
              <a:rPr sz="3100" spc="64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portion</a:t>
            </a:r>
            <a:r>
              <a:rPr sz="3100" spc="67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of</a:t>
            </a:r>
            <a:r>
              <a:rPr sz="3100" spc="535" dirty="0">
                <a:solidFill>
                  <a:srgbClr val="052F05"/>
                </a:solidFill>
                <a:latin typeface="Arial" panose="020B0604020202020204" pitchFamily="34" charset="0"/>
                <a:cs typeface="Arial" panose="020B0604020202020204" pitchFamily="34" charset="0"/>
              </a:rPr>
              <a:t>  </a:t>
            </a:r>
            <a:r>
              <a:rPr sz="3100" spc="71" dirty="0">
                <a:solidFill>
                  <a:srgbClr val="052F05"/>
                </a:solidFill>
                <a:latin typeface="Arial" panose="020B0604020202020204" pitchFamily="34" charset="0"/>
                <a:cs typeface="Arial" panose="020B0604020202020204" pitchFamily="34" charset="0"/>
              </a:rPr>
              <a:t>the</a:t>
            </a:r>
            <a:r>
              <a:rPr sz="3100" spc="57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loop</a:t>
            </a:r>
            <a:r>
              <a:rPr sz="3100" spc="58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is</a:t>
            </a:r>
            <a:r>
              <a:rPr sz="3100" spc="58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non­ </a:t>
            </a:r>
            <a:r>
              <a:rPr sz="3100" spc="-11" dirty="0">
                <a:solidFill>
                  <a:srgbClr val="052F05"/>
                </a:solidFill>
                <a:latin typeface="Arial" panose="020B0604020202020204" pitchFamily="34" charset="0"/>
                <a:cs typeface="Arial" panose="020B0604020202020204" pitchFamily="34" charset="0"/>
              </a:rPr>
              <a:t>detertninistic.</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CCC2-7481-30E9-B8B3-CFBD4FDC1535}"/>
              </a:ext>
            </a:extLst>
          </p:cNvPr>
          <p:cNvSpPr>
            <a:spLocks noGrp="1"/>
          </p:cNvSpPr>
          <p:nvPr>
            <p:ph type="title"/>
          </p:nvPr>
        </p:nvSpPr>
        <p:spPr/>
        <p:txBody>
          <a:bodyPr>
            <a:normAutofit fontScale="90000"/>
          </a:bodyPr>
          <a:lstStyle/>
          <a:p>
            <a:r>
              <a:rPr lang="en-US" sz="4500" b="1" dirty="0">
                <a:solidFill>
                  <a:srgbClr val="002060"/>
                </a:solidFill>
              </a:rPr>
              <a:t>Creating Task and Starting Scheduler</a:t>
            </a:r>
          </a:p>
        </p:txBody>
      </p:sp>
      <p:sp>
        <p:nvSpPr>
          <p:cNvPr id="3" name="Content Placeholder 2">
            <a:extLst>
              <a:ext uri="{FF2B5EF4-FFF2-40B4-BE49-F238E27FC236}">
                <a16:creationId xmlns:a16="http://schemas.microsoft.com/office/drawing/2014/main" id="{59E18E1E-C39C-7EF3-72B1-8BC0FE1DB78F}"/>
              </a:ext>
            </a:extLst>
          </p:cNvPr>
          <p:cNvSpPr>
            <a:spLocks noGrp="1"/>
          </p:cNvSpPr>
          <p:nvPr>
            <p:ph idx="1"/>
          </p:nvPr>
        </p:nvSpPr>
        <p:spPr/>
        <p:txBody>
          <a:bodyPr/>
          <a:lstStyle/>
          <a:p>
            <a:pPr marL="0" indent="0" algn="l">
              <a:buNone/>
            </a:pPr>
            <a:r>
              <a:rPr lang="en-US" sz="1800" b="0" i="0" u="none" strike="noStrike" baseline="0" dirty="0">
                <a:latin typeface="PalatinoLinotype-Roman"/>
              </a:rPr>
              <a:t>In order to get an RTOS application up and running, a few things need to happen:</a:t>
            </a:r>
          </a:p>
          <a:p>
            <a:pPr marL="0" indent="0" algn="l">
              <a:buNone/>
            </a:pPr>
            <a:r>
              <a:rPr lang="en-US" sz="1800" b="0" i="0" u="none" strike="noStrike" baseline="0" dirty="0">
                <a:latin typeface="PalatinoLinotype-Roman"/>
              </a:rPr>
              <a:t>1. The MCU hardware needs to be initialized.</a:t>
            </a:r>
          </a:p>
          <a:p>
            <a:pPr marL="0" indent="0" algn="l">
              <a:buNone/>
            </a:pPr>
            <a:r>
              <a:rPr lang="en-US" sz="1800" b="0" i="0" u="none" strike="noStrike" baseline="0" dirty="0">
                <a:latin typeface="PalatinoLinotype-Roman"/>
              </a:rPr>
              <a:t>2. Task functions need to be defined.</a:t>
            </a:r>
          </a:p>
          <a:p>
            <a:pPr marL="0" indent="0" algn="l">
              <a:buNone/>
            </a:pPr>
            <a:r>
              <a:rPr lang="en-US" sz="1800" b="0" i="0" u="none" strike="noStrike" baseline="0" dirty="0">
                <a:latin typeface="PalatinoLinotype-Roman"/>
              </a:rPr>
              <a:t>3. RTOS tasks need to be created and mapped to the functions that were defined in </a:t>
            </a:r>
            <a:r>
              <a:rPr lang="en-US" sz="1800" b="0" i="1" u="none" strike="noStrike" baseline="0" dirty="0">
                <a:latin typeface="PalatinoLinotype-Italic"/>
              </a:rPr>
              <a:t>step 2</a:t>
            </a:r>
            <a:r>
              <a:rPr lang="en-US" sz="1800" b="0" i="0" u="none" strike="noStrike" baseline="0" dirty="0">
                <a:latin typeface="PalatinoLinotype-Roman"/>
              </a:rPr>
              <a:t>.</a:t>
            </a:r>
          </a:p>
          <a:p>
            <a:pPr marL="0" indent="0" algn="l">
              <a:buNone/>
            </a:pPr>
            <a:r>
              <a:rPr lang="en-US" sz="1800" b="0" i="0" u="none" strike="noStrike" baseline="0" dirty="0">
                <a:latin typeface="PalatinoLinotype-Roman"/>
              </a:rPr>
              <a:t>4. The RTOS scheduler must be started.</a:t>
            </a:r>
            <a:endParaRPr lang="en-US" dirty="0"/>
          </a:p>
        </p:txBody>
      </p:sp>
    </p:spTree>
    <p:extLst>
      <p:ext uri="{BB962C8B-B14F-4D97-AF65-F5344CB8AC3E}">
        <p14:creationId xmlns:p14="http://schemas.microsoft.com/office/powerpoint/2010/main" val="61595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32327" y="6124888"/>
            <a:ext cx="1557588" cy="513429"/>
          </a:xfrm>
          <a:prstGeom prst="rect">
            <a:avLst/>
          </a:prstGeom>
        </p:spPr>
      </p:pic>
      <p:pic>
        <p:nvPicPr>
          <p:cNvPr id="3" name="object 3"/>
          <p:cNvPicPr/>
          <p:nvPr/>
        </p:nvPicPr>
        <p:blipFill>
          <a:blip r:embed="rId3" cstate="print"/>
          <a:stretch>
            <a:fillRect/>
          </a:stretch>
        </p:blipFill>
        <p:spPr>
          <a:xfrm>
            <a:off x="5680618" y="5969026"/>
            <a:ext cx="714659" cy="412577"/>
          </a:xfrm>
          <a:prstGeom prst="rect">
            <a:avLst/>
          </a:prstGeom>
        </p:spPr>
      </p:pic>
      <p:sp>
        <p:nvSpPr>
          <p:cNvPr id="4" name="object 4"/>
          <p:cNvSpPr/>
          <p:nvPr/>
        </p:nvSpPr>
        <p:spPr>
          <a:xfrm>
            <a:off x="1241491" y="4094090"/>
            <a:ext cx="0" cy="2360931"/>
          </a:xfrm>
          <a:custGeom>
            <a:avLst/>
            <a:gdLst/>
            <a:ahLst/>
            <a:cxnLst/>
            <a:rect l="l" t="t" r="r" b="b"/>
            <a:pathLst>
              <a:path h="2360929">
                <a:moveTo>
                  <a:pt x="0" y="2360859"/>
                </a:moveTo>
                <a:lnTo>
                  <a:pt x="0" y="0"/>
                </a:lnTo>
              </a:path>
            </a:pathLst>
          </a:custGeom>
          <a:ln w="9162">
            <a:solidFill>
              <a:srgbClr val="000000"/>
            </a:solidFill>
          </a:ln>
        </p:spPr>
        <p:txBody>
          <a:bodyPr wrap="square" lIns="0" tIns="0" rIns="0" bIns="0" rtlCol="0"/>
          <a:lstStyle/>
          <a:p>
            <a:endParaRPr/>
          </a:p>
        </p:txBody>
      </p:sp>
      <p:sp>
        <p:nvSpPr>
          <p:cNvPr id="5" name="object 5"/>
          <p:cNvSpPr/>
          <p:nvPr/>
        </p:nvSpPr>
        <p:spPr>
          <a:xfrm>
            <a:off x="2093583" y="1797412"/>
            <a:ext cx="0" cy="1174115"/>
          </a:xfrm>
          <a:custGeom>
            <a:avLst/>
            <a:gdLst/>
            <a:ahLst/>
            <a:cxnLst/>
            <a:rect l="l" t="t" r="r" b="b"/>
            <a:pathLst>
              <a:path h="1174114">
                <a:moveTo>
                  <a:pt x="0" y="1173553"/>
                </a:moveTo>
                <a:lnTo>
                  <a:pt x="0" y="0"/>
                </a:lnTo>
              </a:path>
            </a:pathLst>
          </a:custGeom>
          <a:ln w="13743">
            <a:solidFill>
              <a:srgbClr val="000000"/>
            </a:solidFill>
          </a:ln>
        </p:spPr>
        <p:txBody>
          <a:bodyPr wrap="square" lIns="0" tIns="0" rIns="0" bIns="0" rtlCol="0"/>
          <a:lstStyle/>
          <a:p>
            <a:endParaRPr/>
          </a:p>
        </p:txBody>
      </p:sp>
      <p:sp>
        <p:nvSpPr>
          <p:cNvPr id="6" name="object 6"/>
          <p:cNvSpPr/>
          <p:nvPr/>
        </p:nvSpPr>
        <p:spPr>
          <a:xfrm>
            <a:off x="2757848" y="4084922"/>
            <a:ext cx="0" cy="2035811"/>
          </a:xfrm>
          <a:custGeom>
            <a:avLst/>
            <a:gdLst/>
            <a:ahLst/>
            <a:cxnLst/>
            <a:rect l="l" t="t" r="r" b="b"/>
            <a:pathLst>
              <a:path h="2035810">
                <a:moveTo>
                  <a:pt x="0" y="2035381"/>
                </a:moveTo>
                <a:lnTo>
                  <a:pt x="0" y="0"/>
                </a:lnTo>
              </a:path>
            </a:pathLst>
          </a:custGeom>
          <a:ln w="9162">
            <a:solidFill>
              <a:srgbClr val="000000"/>
            </a:solidFill>
          </a:ln>
        </p:spPr>
        <p:txBody>
          <a:bodyPr wrap="square" lIns="0" tIns="0" rIns="0" bIns="0" rtlCol="0"/>
          <a:lstStyle/>
          <a:p>
            <a:endParaRPr/>
          </a:p>
        </p:txBody>
      </p:sp>
      <p:sp>
        <p:nvSpPr>
          <p:cNvPr id="7" name="object 7"/>
          <p:cNvSpPr/>
          <p:nvPr/>
        </p:nvSpPr>
        <p:spPr>
          <a:xfrm>
            <a:off x="2959419" y="4543341"/>
            <a:ext cx="0" cy="880744"/>
          </a:xfrm>
          <a:custGeom>
            <a:avLst/>
            <a:gdLst/>
            <a:ahLst/>
            <a:cxnLst/>
            <a:rect l="l" t="t" r="r" b="b"/>
            <a:pathLst>
              <a:path h="880745">
                <a:moveTo>
                  <a:pt x="0" y="880165"/>
                </a:moveTo>
                <a:lnTo>
                  <a:pt x="0" y="0"/>
                </a:lnTo>
              </a:path>
            </a:pathLst>
          </a:custGeom>
          <a:ln w="9162">
            <a:solidFill>
              <a:srgbClr val="000000"/>
            </a:solidFill>
          </a:ln>
        </p:spPr>
        <p:txBody>
          <a:bodyPr wrap="square" lIns="0" tIns="0" rIns="0" bIns="0" rtlCol="0"/>
          <a:lstStyle/>
          <a:p>
            <a:endParaRPr/>
          </a:p>
        </p:txBody>
      </p:sp>
      <p:sp>
        <p:nvSpPr>
          <p:cNvPr id="8" name="object 8"/>
          <p:cNvSpPr/>
          <p:nvPr/>
        </p:nvSpPr>
        <p:spPr>
          <a:xfrm>
            <a:off x="3463344" y="1797412"/>
            <a:ext cx="0" cy="1174115"/>
          </a:xfrm>
          <a:custGeom>
            <a:avLst/>
            <a:gdLst/>
            <a:ahLst/>
            <a:cxnLst/>
            <a:rect l="l" t="t" r="r" b="b"/>
            <a:pathLst>
              <a:path h="1174114">
                <a:moveTo>
                  <a:pt x="0" y="1173553"/>
                </a:moveTo>
                <a:lnTo>
                  <a:pt x="0" y="0"/>
                </a:lnTo>
              </a:path>
            </a:pathLst>
          </a:custGeom>
          <a:ln w="9162">
            <a:solidFill>
              <a:srgbClr val="000000"/>
            </a:solidFill>
          </a:ln>
        </p:spPr>
        <p:txBody>
          <a:bodyPr wrap="square" lIns="0" tIns="0" rIns="0" bIns="0" rtlCol="0"/>
          <a:lstStyle/>
          <a:p>
            <a:endParaRPr/>
          </a:p>
        </p:txBody>
      </p:sp>
      <p:sp>
        <p:nvSpPr>
          <p:cNvPr id="9" name="object 9"/>
          <p:cNvSpPr/>
          <p:nvPr/>
        </p:nvSpPr>
        <p:spPr>
          <a:xfrm>
            <a:off x="4791876" y="4598355"/>
            <a:ext cx="0" cy="775335"/>
          </a:xfrm>
          <a:custGeom>
            <a:avLst/>
            <a:gdLst/>
            <a:ahLst/>
            <a:cxnLst/>
            <a:rect l="l" t="t" r="r" b="b"/>
            <a:pathLst>
              <a:path h="775335">
                <a:moveTo>
                  <a:pt x="0" y="774728"/>
                </a:moveTo>
                <a:lnTo>
                  <a:pt x="0" y="0"/>
                </a:lnTo>
              </a:path>
            </a:pathLst>
          </a:custGeom>
          <a:ln w="9162">
            <a:solidFill>
              <a:srgbClr val="000000"/>
            </a:solidFill>
          </a:ln>
        </p:spPr>
        <p:txBody>
          <a:bodyPr wrap="square" lIns="0" tIns="0" rIns="0" bIns="0" rtlCol="0"/>
          <a:lstStyle/>
          <a:p>
            <a:endParaRPr/>
          </a:p>
        </p:txBody>
      </p:sp>
      <p:sp>
        <p:nvSpPr>
          <p:cNvPr id="10" name="object 10"/>
          <p:cNvSpPr/>
          <p:nvPr/>
        </p:nvSpPr>
        <p:spPr>
          <a:xfrm>
            <a:off x="5034677" y="4080338"/>
            <a:ext cx="0" cy="2172971"/>
          </a:xfrm>
          <a:custGeom>
            <a:avLst/>
            <a:gdLst/>
            <a:ahLst/>
            <a:cxnLst/>
            <a:rect l="l" t="t" r="r" b="b"/>
            <a:pathLst>
              <a:path h="2172970">
                <a:moveTo>
                  <a:pt x="0" y="2172907"/>
                </a:moveTo>
                <a:lnTo>
                  <a:pt x="0" y="0"/>
                </a:lnTo>
              </a:path>
            </a:pathLst>
          </a:custGeom>
          <a:ln w="9162">
            <a:solidFill>
              <a:srgbClr val="000000"/>
            </a:solidFill>
          </a:ln>
        </p:spPr>
        <p:txBody>
          <a:bodyPr wrap="square" lIns="0" tIns="0" rIns="0" bIns="0" rtlCol="0"/>
          <a:lstStyle/>
          <a:p>
            <a:endParaRPr/>
          </a:p>
        </p:txBody>
      </p:sp>
      <p:sp>
        <p:nvSpPr>
          <p:cNvPr id="11" name="object 11"/>
          <p:cNvSpPr/>
          <p:nvPr/>
        </p:nvSpPr>
        <p:spPr>
          <a:xfrm>
            <a:off x="6789255" y="4089507"/>
            <a:ext cx="0" cy="1870711"/>
          </a:xfrm>
          <a:custGeom>
            <a:avLst/>
            <a:gdLst/>
            <a:ahLst/>
            <a:cxnLst/>
            <a:rect l="l" t="t" r="r" b="b"/>
            <a:pathLst>
              <a:path h="1870710">
                <a:moveTo>
                  <a:pt x="0" y="1870350"/>
                </a:moveTo>
                <a:lnTo>
                  <a:pt x="0" y="0"/>
                </a:lnTo>
              </a:path>
            </a:pathLst>
          </a:custGeom>
          <a:ln w="9162">
            <a:solidFill>
              <a:srgbClr val="000000"/>
            </a:solidFill>
          </a:ln>
        </p:spPr>
        <p:txBody>
          <a:bodyPr wrap="square" lIns="0" tIns="0" rIns="0" bIns="0" rtlCol="0"/>
          <a:lstStyle/>
          <a:p>
            <a:endParaRPr/>
          </a:p>
        </p:txBody>
      </p:sp>
      <p:sp>
        <p:nvSpPr>
          <p:cNvPr id="12" name="object 12"/>
          <p:cNvSpPr/>
          <p:nvPr/>
        </p:nvSpPr>
        <p:spPr>
          <a:xfrm>
            <a:off x="7087029" y="4561682"/>
            <a:ext cx="0" cy="692785"/>
          </a:xfrm>
          <a:custGeom>
            <a:avLst/>
            <a:gdLst/>
            <a:ahLst/>
            <a:cxnLst/>
            <a:rect l="l" t="t" r="r" b="b"/>
            <a:pathLst>
              <a:path h="692785">
                <a:moveTo>
                  <a:pt x="0" y="692213"/>
                </a:moveTo>
                <a:lnTo>
                  <a:pt x="0" y="0"/>
                </a:lnTo>
              </a:path>
            </a:pathLst>
          </a:custGeom>
          <a:ln w="9162">
            <a:solidFill>
              <a:srgbClr val="000000"/>
            </a:solidFill>
          </a:ln>
        </p:spPr>
        <p:txBody>
          <a:bodyPr wrap="square" lIns="0" tIns="0" rIns="0" bIns="0" rtlCol="0"/>
          <a:lstStyle/>
          <a:p>
            <a:endParaRPr/>
          </a:p>
        </p:txBody>
      </p:sp>
      <p:sp>
        <p:nvSpPr>
          <p:cNvPr id="13" name="object 13"/>
          <p:cNvSpPr/>
          <p:nvPr/>
        </p:nvSpPr>
        <p:spPr>
          <a:xfrm>
            <a:off x="8946975" y="4557097"/>
            <a:ext cx="0" cy="692785"/>
          </a:xfrm>
          <a:custGeom>
            <a:avLst/>
            <a:gdLst/>
            <a:ahLst/>
            <a:cxnLst/>
            <a:rect l="l" t="t" r="r" b="b"/>
            <a:pathLst>
              <a:path h="692785">
                <a:moveTo>
                  <a:pt x="0" y="692213"/>
                </a:moveTo>
                <a:lnTo>
                  <a:pt x="0" y="0"/>
                </a:lnTo>
              </a:path>
            </a:pathLst>
          </a:custGeom>
          <a:ln w="9162">
            <a:solidFill>
              <a:srgbClr val="000000"/>
            </a:solidFill>
          </a:ln>
        </p:spPr>
        <p:txBody>
          <a:bodyPr wrap="square" lIns="0" tIns="0" rIns="0" bIns="0" rtlCol="0"/>
          <a:lstStyle/>
          <a:p>
            <a:endParaRPr/>
          </a:p>
        </p:txBody>
      </p:sp>
      <p:sp>
        <p:nvSpPr>
          <p:cNvPr id="14" name="object 14"/>
          <p:cNvSpPr/>
          <p:nvPr/>
        </p:nvSpPr>
        <p:spPr>
          <a:xfrm>
            <a:off x="2084422" y="1815747"/>
            <a:ext cx="1388111" cy="0"/>
          </a:xfrm>
          <a:custGeom>
            <a:avLst/>
            <a:gdLst/>
            <a:ahLst/>
            <a:cxnLst/>
            <a:rect l="l" t="t" r="r" b="b"/>
            <a:pathLst>
              <a:path w="1388110">
                <a:moveTo>
                  <a:pt x="0" y="0"/>
                </a:moveTo>
                <a:lnTo>
                  <a:pt x="1388086" y="0"/>
                </a:lnTo>
              </a:path>
            </a:pathLst>
          </a:custGeom>
          <a:ln w="13752">
            <a:solidFill>
              <a:srgbClr val="000000"/>
            </a:solidFill>
          </a:ln>
        </p:spPr>
        <p:txBody>
          <a:bodyPr wrap="square" lIns="0" tIns="0" rIns="0" bIns="0" rtlCol="0"/>
          <a:lstStyle/>
          <a:p>
            <a:endParaRPr/>
          </a:p>
        </p:txBody>
      </p:sp>
      <p:sp>
        <p:nvSpPr>
          <p:cNvPr id="15" name="object 15"/>
          <p:cNvSpPr/>
          <p:nvPr/>
        </p:nvSpPr>
        <p:spPr>
          <a:xfrm>
            <a:off x="2084422" y="2952627"/>
            <a:ext cx="1388111" cy="0"/>
          </a:xfrm>
          <a:custGeom>
            <a:avLst/>
            <a:gdLst/>
            <a:ahLst/>
            <a:cxnLst/>
            <a:rect l="l" t="t" r="r" b="b"/>
            <a:pathLst>
              <a:path w="1388110">
                <a:moveTo>
                  <a:pt x="0" y="0"/>
                </a:moveTo>
                <a:lnTo>
                  <a:pt x="1388086" y="0"/>
                </a:lnTo>
              </a:path>
            </a:pathLst>
          </a:custGeom>
          <a:ln w="9168">
            <a:solidFill>
              <a:srgbClr val="000000"/>
            </a:solidFill>
          </a:ln>
        </p:spPr>
        <p:txBody>
          <a:bodyPr wrap="square" lIns="0" tIns="0" rIns="0" bIns="0" rtlCol="0"/>
          <a:lstStyle/>
          <a:p>
            <a:endParaRPr/>
          </a:p>
        </p:txBody>
      </p:sp>
      <p:sp>
        <p:nvSpPr>
          <p:cNvPr id="16" name="object 16"/>
          <p:cNvSpPr/>
          <p:nvPr/>
        </p:nvSpPr>
        <p:spPr>
          <a:xfrm>
            <a:off x="5034677" y="4107843"/>
            <a:ext cx="1778000" cy="0"/>
          </a:xfrm>
          <a:custGeom>
            <a:avLst/>
            <a:gdLst/>
            <a:ahLst/>
            <a:cxnLst/>
            <a:rect l="l" t="t" r="r" b="b"/>
            <a:pathLst>
              <a:path w="1778000">
                <a:moveTo>
                  <a:pt x="0" y="0"/>
                </a:moveTo>
                <a:lnTo>
                  <a:pt x="1777483" y="0"/>
                </a:lnTo>
              </a:path>
            </a:pathLst>
          </a:custGeom>
          <a:ln w="13752">
            <a:solidFill>
              <a:srgbClr val="000000"/>
            </a:solidFill>
          </a:ln>
        </p:spPr>
        <p:txBody>
          <a:bodyPr wrap="square" lIns="0" tIns="0" rIns="0" bIns="0" rtlCol="0"/>
          <a:lstStyle/>
          <a:p>
            <a:endParaRPr/>
          </a:p>
        </p:txBody>
      </p:sp>
      <p:sp>
        <p:nvSpPr>
          <p:cNvPr id="17" name="object 17"/>
          <p:cNvSpPr/>
          <p:nvPr/>
        </p:nvSpPr>
        <p:spPr>
          <a:xfrm>
            <a:off x="3174733" y="4103259"/>
            <a:ext cx="1424940" cy="0"/>
          </a:xfrm>
          <a:custGeom>
            <a:avLst/>
            <a:gdLst/>
            <a:ahLst/>
            <a:cxnLst/>
            <a:rect l="l" t="t" r="r" b="b"/>
            <a:pathLst>
              <a:path w="1424939">
                <a:moveTo>
                  <a:pt x="0" y="0"/>
                </a:moveTo>
                <a:lnTo>
                  <a:pt x="1424735" y="0"/>
                </a:lnTo>
              </a:path>
            </a:pathLst>
          </a:custGeom>
          <a:ln w="9168">
            <a:solidFill>
              <a:srgbClr val="000000"/>
            </a:solidFill>
          </a:ln>
        </p:spPr>
        <p:txBody>
          <a:bodyPr wrap="square" lIns="0" tIns="0" rIns="0" bIns="0" rtlCol="0"/>
          <a:lstStyle/>
          <a:p>
            <a:endParaRPr/>
          </a:p>
        </p:txBody>
      </p:sp>
      <p:sp>
        <p:nvSpPr>
          <p:cNvPr id="18" name="object 18"/>
          <p:cNvSpPr/>
          <p:nvPr/>
        </p:nvSpPr>
        <p:spPr>
          <a:xfrm>
            <a:off x="1241493" y="4103259"/>
            <a:ext cx="1539875" cy="0"/>
          </a:xfrm>
          <a:custGeom>
            <a:avLst/>
            <a:gdLst/>
            <a:ahLst/>
            <a:cxnLst/>
            <a:rect l="l" t="t" r="r" b="b"/>
            <a:pathLst>
              <a:path w="1539875">
                <a:moveTo>
                  <a:pt x="0" y="0"/>
                </a:moveTo>
                <a:lnTo>
                  <a:pt x="1539264" y="0"/>
                </a:lnTo>
              </a:path>
            </a:pathLst>
          </a:custGeom>
          <a:ln w="13752">
            <a:solidFill>
              <a:srgbClr val="000000"/>
            </a:solidFill>
          </a:ln>
        </p:spPr>
        <p:txBody>
          <a:bodyPr wrap="square" lIns="0" tIns="0" rIns="0" bIns="0" rtlCol="0"/>
          <a:lstStyle/>
          <a:p>
            <a:endParaRPr/>
          </a:p>
        </p:txBody>
      </p:sp>
      <p:sp>
        <p:nvSpPr>
          <p:cNvPr id="19" name="object 19"/>
          <p:cNvSpPr/>
          <p:nvPr/>
        </p:nvSpPr>
        <p:spPr>
          <a:xfrm>
            <a:off x="7293182" y="4098675"/>
            <a:ext cx="1461771" cy="0"/>
          </a:xfrm>
          <a:custGeom>
            <a:avLst/>
            <a:gdLst/>
            <a:ahLst/>
            <a:cxnLst/>
            <a:rect l="l" t="t" r="r" b="b"/>
            <a:pathLst>
              <a:path w="1461770">
                <a:moveTo>
                  <a:pt x="0" y="0"/>
                </a:moveTo>
                <a:lnTo>
                  <a:pt x="1461384" y="0"/>
                </a:lnTo>
              </a:path>
            </a:pathLst>
          </a:custGeom>
          <a:ln w="9168">
            <a:solidFill>
              <a:srgbClr val="000000"/>
            </a:solidFill>
          </a:ln>
        </p:spPr>
        <p:txBody>
          <a:bodyPr wrap="square" lIns="0" tIns="0" rIns="0" bIns="0" rtlCol="0"/>
          <a:lstStyle/>
          <a:p>
            <a:endParaRPr/>
          </a:p>
        </p:txBody>
      </p:sp>
      <p:sp>
        <p:nvSpPr>
          <p:cNvPr id="20" name="object 20"/>
          <p:cNvSpPr/>
          <p:nvPr/>
        </p:nvSpPr>
        <p:spPr>
          <a:xfrm>
            <a:off x="7297765" y="5703143"/>
            <a:ext cx="1457325" cy="0"/>
          </a:xfrm>
          <a:custGeom>
            <a:avLst/>
            <a:gdLst/>
            <a:ahLst/>
            <a:cxnLst/>
            <a:rect l="l" t="t" r="r" b="b"/>
            <a:pathLst>
              <a:path w="1457325">
                <a:moveTo>
                  <a:pt x="0" y="0"/>
                </a:moveTo>
                <a:lnTo>
                  <a:pt x="1456803" y="0"/>
                </a:lnTo>
              </a:path>
            </a:pathLst>
          </a:custGeom>
          <a:ln w="9168">
            <a:solidFill>
              <a:srgbClr val="000000"/>
            </a:solidFill>
          </a:ln>
        </p:spPr>
        <p:txBody>
          <a:bodyPr wrap="square" lIns="0" tIns="0" rIns="0" bIns="0" rtlCol="0"/>
          <a:lstStyle/>
          <a:p>
            <a:endParaRPr/>
          </a:p>
        </p:txBody>
      </p:sp>
      <p:sp>
        <p:nvSpPr>
          <p:cNvPr id="21" name="object 21"/>
          <p:cNvSpPr/>
          <p:nvPr/>
        </p:nvSpPr>
        <p:spPr>
          <a:xfrm>
            <a:off x="3165574" y="5868173"/>
            <a:ext cx="1434465" cy="0"/>
          </a:xfrm>
          <a:custGeom>
            <a:avLst/>
            <a:gdLst/>
            <a:ahLst/>
            <a:cxnLst/>
            <a:rect l="l" t="t" r="r" b="b"/>
            <a:pathLst>
              <a:path w="1434464">
                <a:moveTo>
                  <a:pt x="0" y="0"/>
                </a:moveTo>
                <a:lnTo>
                  <a:pt x="1433898" y="0"/>
                </a:lnTo>
              </a:path>
            </a:pathLst>
          </a:custGeom>
          <a:ln w="9168">
            <a:solidFill>
              <a:srgbClr val="000000"/>
            </a:solidFill>
          </a:ln>
        </p:spPr>
        <p:txBody>
          <a:bodyPr wrap="square" lIns="0" tIns="0" rIns="0" bIns="0" rtlCol="0"/>
          <a:lstStyle/>
          <a:p>
            <a:endParaRPr/>
          </a:p>
        </p:txBody>
      </p:sp>
      <p:sp>
        <p:nvSpPr>
          <p:cNvPr id="22" name="object 22"/>
          <p:cNvSpPr/>
          <p:nvPr/>
        </p:nvSpPr>
        <p:spPr>
          <a:xfrm>
            <a:off x="6395276" y="5950688"/>
            <a:ext cx="421640" cy="0"/>
          </a:xfrm>
          <a:custGeom>
            <a:avLst/>
            <a:gdLst/>
            <a:ahLst/>
            <a:cxnLst/>
            <a:rect l="l" t="t" r="r" b="b"/>
            <a:pathLst>
              <a:path w="421640">
                <a:moveTo>
                  <a:pt x="0" y="0"/>
                </a:moveTo>
                <a:lnTo>
                  <a:pt x="421465" y="0"/>
                </a:lnTo>
              </a:path>
            </a:pathLst>
          </a:custGeom>
          <a:ln w="9168">
            <a:solidFill>
              <a:srgbClr val="000000"/>
            </a:solidFill>
          </a:ln>
        </p:spPr>
        <p:txBody>
          <a:bodyPr wrap="square" lIns="0" tIns="0" rIns="0" bIns="0" rtlCol="0"/>
          <a:lstStyle/>
          <a:p>
            <a:endParaRPr/>
          </a:p>
        </p:txBody>
      </p:sp>
      <p:sp>
        <p:nvSpPr>
          <p:cNvPr id="23" name="object 23"/>
          <p:cNvSpPr txBox="1">
            <a:spLocks noGrp="1"/>
          </p:cNvSpPr>
          <p:nvPr>
            <p:ph type="title"/>
          </p:nvPr>
        </p:nvSpPr>
        <p:spPr>
          <a:xfrm>
            <a:off x="2961418" y="661308"/>
            <a:ext cx="31908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Multi Tasking</a:t>
            </a:r>
          </a:p>
        </p:txBody>
      </p:sp>
      <p:sp>
        <p:nvSpPr>
          <p:cNvPr id="24" name="object 24"/>
          <p:cNvSpPr txBox="1"/>
          <p:nvPr/>
        </p:nvSpPr>
        <p:spPr>
          <a:xfrm>
            <a:off x="408766" y="1850417"/>
            <a:ext cx="781051" cy="752129"/>
          </a:xfrm>
          <a:prstGeom prst="rect">
            <a:avLst/>
          </a:prstGeom>
        </p:spPr>
        <p:txBody>
          <a:bodyPr vert="horz" wrap="square" lIns="0" tIns="13335" rIns="0" bIns="0" rtlCol="0">
            <a:spAutoFit/>
          </a:bodyPr>
          <a:lstStyle/>
          <a:p>
            <a:pPr marL="67309" marR="5080" indent="-55243">
              <a:spcBef>
                <a:spcPts val="105"/>
              </a:spcBef>
            </a:pPr>
            <a:r>
              <a:rPr sz="2400" spc="60" dirty="0">
                <a:solidFill>
                  <a:srgbClr val="050303"/>
                </a:solidFill>
                <a:latin typeface="Times New Roman"/>
                <a:cs typeface="Times New Roman"/>
              </a:rPr>
              <a:t>Many </a:t>
            </a:r>
            <a:r>
              <a:rPr sz="2400" spc="71" dirty="0">
                <a:solidFill>
                  <a:srgbClr val="050303"/>
                </a:solidFill>
                <a:latin typeface="Times New Roman"/>
                <a:cs typeface="Times New Roman"/>
              </a:rPr>
              <a:t>Task</a:t>
            </a:r>
            <a:endParaRPr sz="2400">
              <a:latin typeface="Times New Roman"/>
              <a:cs typeface="Times New Roman"/>
            </a:endParaRPr>
          </a:p>
        </p:txBody>
      </p:sp>
      <p:sp>
        <p:nvSpPr>
          <p:cNvPr id="25" name="object 25"/>
          <p:cNvSpPr txBox="1"/>
          <p:nvPr/>
        </p:nvSpPr>
        <p:spPr>
          <a:xfrm>
            <a:off x="2100455" y="2189648"/>
            <a:ext cx="1358900" cy="382797"/>
          </a:xfrm>
          <a:prstGeom prst="rect">
            <a:avLst/>
          </a:prstGeom>
        </p:spPr>
        <p:txBody>
          <a:bodyPr vert="horz" wrap="square" lIns="0" tIns="13335" rIns="0" bIns="0" rtlCol="0">
            <a:spAutoFit/>
          </a:bodyPr>
          <a:lstStyle/>
          <a:p>
            <a:pPr marL="244469">
              <a:spcBef>
                <a:spcPts val="105"/>
              </a:spcBef>
            </a:pPr>
            <a:r>
              <a:rPr sz="2400" spc="91" dirty="0">
                <a:solidFill>
                  <a:srgbClr val="050303"/>
                </a:solidFill>
                <a:latin typeface="Times New Roman"/>
                <a:cs typeface="Times New Roman"/>
              </a:rPr>
              <a:t>Task</a:t>
            </a:r>
            <a:r>
              <a:rPr sz="2400" spc="-40" dirty="0">
                <a:solidFill>
                  <a:srgbClr val="050303"/>
                </a:solidFill>
                <a:latin typeface="Times New Roman"/>
                <a:cs typeface="Times New Roman"/>
              </a:rPr>
              <a:t> </a:t>
            </a:r>
            <a:r>
              <a:rPr sz="2400" spc="45" dirty="0">
                <a:solidFill>
                  <a:srgbClr val="050303"/>
                </a:solidFill>
                <a:latin typeface="Times New Roman"/>
                <a:cs typeface="Times New Roman"/>
              </a:rPr>
              <a:t>1</a:t>
            </a:r>
            <a:endParaRPr sz="2400">
              <a:latin typeface="Times New Roman"/>
              <a:cs typeface="Times New Roman"/>
            </a:endParaRPr>
          </a:p>
        </p:txBody>
      </p:sp>
      <p:sp>
        <p:nvSpPr>
          <p:cNvPr id="26" name="object 26"/>
          <p:cNvSpPr txBox="1"/>
          <p:nvPr/>
        </p:nvSpPr>
        <p:spPr>
          <a:xfrm>
            <a:off x="4040571" y="1811162"/>
            <a:ext cx="1374775" cy="780342"/>
          </a:xfrm>
          <a:prstGeom prst="rect">
            <a:avLst/>
          </a:prstGeom>
          <a:ln w="9162">
            <a:solidFill>
              <a:srgbClr val="000000"/>
            </a:solidFill>
          </a:ln>
        </p:spPr>
        <p:txBody>
          <a:bodyPr vert="horz" wrap="square" lIns="0" tIns="41275" rIns="0" bIns="0" rtlCol="0">
            <a:spAutoFit/>
          </a:bodyPr>
          <a:lstStyle/>
          <a:p>
            <a:pPr>
              <a:spcBef>
                <a:spcPts val="325"/>
              </a:spcBef>
            </a:pPr>
            <a:endParaRPr sz="2400">
              <a:latin typeface="Times New Roman"/>
              <a:cs typeface="Times New Roman"/>
            </a:endParaRPr>
          </a:p>
          <a:p>
            <a:pPr marL="256534"/>
            <a:r>
              <a:rPr sz="2400" spc="185" dirty="0">
                <a:solidFill>
                  <a:srgbClr val="050303"/>
                </a:solidFill>
                <a:latin typeface="Times New Roman"/>
                <a:cs typeface="Times New Roman"/>
              </a:rPr>
              <a:t>Task2</a:t>
            </a:r>
            <a:endParaRPr sz="2400">
              <a:latin typeface="Times New Roman"/>
              <a:cs typeface="Times New Roman"/>
            </a:endParaRPr>
          </a:p>
        </p:txBody>
      </p:sp>
      <p:sp>
        <p:nvSpPr>
          <p:cNvPr id="27" name="object 27"/>
          <p:cNvSpPr txBox="1"/>
          <p:nvPr/>
        </p:nvSpPr>
        <p:spPr>
          <a:xfrm>
            <a:off x="5950908" y="1815748"/>
            <a:ext cx="1374775" cy="775854"/>
          </a:xfrm>
          <a:prstGeom prst="rect">
            <a:avLst/>
          </a:prstGeom>
          <a:ln w="9162">
            <a:solidFill>
              <a:srgbClr val="000000"/>
            </a:solidFill>
          </a:ln>
        </p:spPr>
        <p:txBody>
          <a:bodyPr vert="horz" wrap="square" lIns="0" tIns="36831" rIns="0" bIns="0" rtlCol="0">
            <a:spAutoFit/>
          </a:bodyPr>
          <a:lstStyle/>
          <a:p>
            <a:pPr>
              <a:spcBef>
                <a:spcPts val="289"/>
              </a:spcBef>
            </a:pPr>
            <a:endParaRPr sz="2400">
              <a:latin typeface="Times New Roman"/>
              <a:cs typeface="Times New Roman"/>
            </a:endParaRPr>
          </a:p>
          <a:p>
            <a:pPr marL="251454"/>
            <a:r>
              <a:rPr sz="2400" spc="211" dirty="0">
                <a:solidFill>
                  <a:srgbClr val="050303"/>
                </a:solidFill>
                <a:latin typeface="Times New Roman"/>
                <a:cs typeface="Times New Roman"/>
              </a:rPr>
              <a:t>Task3</a:t>
            </a:r>
            <a:endParaRPr sz="2400">
              <a:latin typeface="Times New Roman"/>
              <a:cs typeface="Times New Roman"/>
            </a:endParaRPr>
          </a:p>
        </p:txBody>
      </p:sp>
      <p:sp>
        <p:nvSpPr>
          <p:cNvPr id="28" name="object 28"/>
          <p:cNvSpPr txBox="1"/>
          <p:nvPr/>
        </p:nvSpPr>
        <p:spPr>
          <a:xfrm>
            <a:off x="408766" y="4665109"/>
            <a:ext cx="2249171" cy="705962"/>
          </a:xfrm>
          <a:prstGeom prst="rect">
            <a:avLst/>
          </a:prstGeom>
        </p:spPr>
        <p:txBody>
          <a:bodyPr vert="horz" wrap="square" lIns="0" tIns="13335" rIns="0" bIns="0" rtlCol="0">
            <a:spAutoFit/>
          </a:bodyPr>
          <a:lstStyle/>
          <a:p>
            <a:pPr marL="12700">
              <a:lnSpc>
                <a:spcPts val="2475"/>
              </a:lnSpc>
              <a:spcBef>
                <a:spcPts val="105"/>
              </a:spcBef>
            </a:pPr>
            <a:r>
              <a:rPr sz="2400" spc="60" dirty="0">
                <a:solidFill>
                  <a:srgbClr val="050303"/>
                </a:solidFill>
                <a:latin typeface="Times New Roman"/>
                <a:cs typeface="Times New Roman"/>
              </a:rPr>
              <a:t>Many</a:t>
            </a:r>
            <a:endParaRPr sz="2400">
              <a:latin typeface="Times New Roman"/>
              <a:cs typeface="Times New Roman"/>
            </a:endParaRPr>
          </a:p>
          <a:p>
            <a:pPr marL="78738">
              <a:lnSpc>
                <a:spcPts val="2895"/>
              </a:lnSpc>
              <a:tabLst>
                <a:tab pos="946127" algn="l"/>
              </a:tabLst>
            </a:pPr>
            <a:r>
              <a:rPr sz="2400" spc="45" dirty="0">
                <a:solidFill>
                  <a:srgbClr val="050303"/>
                </a:solidFill>
                <a:latin typeface="Times New Roman"/>
                <a:cs typeface="Times New Roman"/>
              </a:rPr>
              <a:t>CPU</a:t>
            </a:r>
            <a:r>
              <a:rPr sz="2400" dirty="0">
                <a:solidFill>
                  <a:srgbClr val="050303"/>
                </a:solidFill>
                <a:latin typeface="Times New Roman"/>
                <a:cs typeface="Times New Roman"/>
              </a:rPr>
              <a:t>	</a:t>
            </a:r>
            <a:r>
              <a:rPr sz="2751" spc="100" dirty="0">
                <a:solidFill>
                  <a:srgbClr val="037C08"/>
                </a:solidFill>
                <a:latin typeface="Times New Roman"/>
                <a:cs typeface="Times New Roman"/>
              </a:rPr>
              <a:t>Memory</a:t>
            </a:r>
            <a:endParaRPr sz="2751">
              <a:latin typeface="Times New Roman"/>
              <a:cs typeface="Times New Roman"/>
            </a:endParaRPr>
          </a:p>
        </p:txBody>
      </p:sp>
      <p:sp>
        <p:nvSpPr>
          <p:cNvPr id="29" name="object 29"/>
          <p:cNvSpPr txBox="1"/>
          <p:nvPr/>
        </p:nvSpPr>
        <p:spPr>
          <a:xfrm>
            <a:off x="3409113" y="4426732"/>
            <a:ext cx="941705" cy="1089273"/>
          </a:xfrm>
          <a:prstGeom prst="rect">
            <a:avLst/>
          </a:prstGeom>
        </p:spPr>
        <p:txBody>
          <a:bodyPr vert="horz" wrap="square" lIns="0" tIns="5080" rIns="0" bIns="0" rtlCol="0">
            <a:spAutoFit/>
          </a:bodyPr>
          <a:lstStyle/>
          <a:p>
            <a:pPr marL="12700" marR="5080" indent="3175" algn="ctr">
              <a:lnSpc>
                <a:spcPct val="102200"/>
              </a:lnSpc>
              <a:spcBef>
                <a:spcPts val="40"/>
              </a:spcBef>
            </a:pPr>
            <a:r>
              <a:rPr sz="2400" spc="60" dirty="0">
                <a:solidFill>
                  <a:srgbClr val="050303"/>
                </a:solidFill>
                <a:latin typeface="Times New Roman"/>
                <a:cs typeface="Times New Roman"/>
              </a:rPr>
              <a:t>CPU </a:t>
            </a:r>
            <a:r>
              <a:rPr sz="2400" spc="180" dirty="0">
                <a:solidFill>
                  <a:srgbClr val="070375"/>
                </a:solidFill>
                <a:latin typeface="Times New Roman"/>
                <a:cs typeface="Times New Roman"/>
              </a:rPr>
              <a:t>PC,SP </a:t>
            </a:r>
            <a:r>
              <a:rPr sz="2251" spc="35" dirty="0">
                <a:solidFill>
                  <a:srgbClr val="070375"/>
                </a:solidFill>
                <a:latin typeface="Arial"/>
                <a:cs typeface="Arial"/>
              </a:rPr>
              <a:t>GPR</a:t>
            </a:r>
            <a:endParaRPr sz="2251">
              <a:latin typeface="Arial"/>
              <a:cs typeface="Arial"/>
            </a:endParaRPr>
          </a:p>
        </p:txBody>
      </p:sp>
      <p:sp>
        <p:nvSpPr>
          <p:cNvPr id="30" name="object 30"/>
          <p:cNvSpPr txBox="1"/>
          <p:nvPr/>
        </p:nvSpPr>
        <p:spPr>
          <a:xfrm>
            <a:off x="5039259" y="4813078"/>
            <a:ext cx="1745615" cy="436786"/>
          </a:xfrm>
          <a:prstGeom prst="rect">
            <a:avLst/>
          </a:prstGeom>
        </p:spPr>
        <p:txBody>
          <a:bodyPr vert="horz" wrap="square" lIns="0" tIns="13335" rIns="0" bIns="0" rtlCol="0">
            <a:spAutoFit/>
          </a:bodyPr>
          <a:lstStyle/>
          <a:p>
            <a:pPr marL="227960">
              <a:spcBef>
                <a:spcPts val="105"/>
              </a:spcBef>
            </a:pPr>
            <a:r>
              <a:rPr sz="2751" spc="100" dirty="0">
                <a:solidFill>
                  <a:srgbClr val="037C08"/>
                </a:solidFill>
                <a:latin typeface="Times New Roman"/>
                <a:cs typeface="Times New Roman"/>
              </a:rPr>
              <a:t>Memory</a:t>
            </a:r>
            <a:endParaRPr sz="2751">
              <a:latin typeface="Times New Roman"/>
              <a:cs typeface="Times New Roman"/>
            </a:endParaRPr>
          </a:p>
        </p:txBody>
      </p:sp>
      <p:sp>
        <p:nvSpPr>
          <p:cNvPr id="31" name="object 31"/>
          <p:cNvSpPr txBox="1"/>
          <p:nvPr/>
        </p:nvSpPr>
        <p:spPr>
          <a:xfrm>
            <a:off x="7555045" y="4348801"/>
            <a:ext cx="933451" cy="1096710"/>
          </a:xfrm>
          <a:prstGeom prst="rect">
            <a:avLst/>
          </a:prstGeom>
        </p:spPr>
        <p:txBody>
          <a:bodyPr vert="horz" wrap="square" lIns="0" tIns="2540" rIns="0" bIns="0" rtlCol="0">
            <a:spAutoFit/>
          </a:bodyPr>
          <a:lstStyle/>
          <a:p>
            <a:pPr marL="12700" marR="5080" indent="-635" algn="ctr">
              <a:lnSpc>
                <a:spcPct val="102899"/>
              </a:lnSpc>
              <a:spcBef>
                <a:spcPts val="20"/>
              </a:spcBef>
            </a:pPr>
            <a:r>
              <a:rPr sz="2400" spc="31" dirty="0">
                <a:solidFill>
                  <a:srgbClr val="050303"/>
                </a:solidFill>
                <a:latin typeface="Times New Roman"/>
                <a:cs typeface="Times New Roman"/>
              </a:rPr>
              <a:t>CPU </a:t>
            </a:r>
            <a:r>
              <a:rPr sz="2400" spc="169" dirty="0">
                <a:solidFill>
                  <a:srgbClr val="070375"/>
                </a:solidFill>
                <a:latin typeface="Times New Roman"/>
                <a:cs typeface="Times New Roman"/>
              </a:rPr>
              <a:t>PC,SP </a:t>
            </a:r>
            <a:r>
              <a:rPr sz="2251" spc="51" dirty="0">
                <a:solidFill>
                  <a:srgbClr val="070375"/>
                </a:solidFill>
                <a:latin typeface="Arial"/>
                <a:cs typeface="Arial"/>
              </a:rPr>
              <a:t>GPR</a:t>
            </a:r>
            <a:endParaRPr sz="2251">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73818" y="5955273"/>
            <a:ext cx="1470547" cy="453835"/>
          </a:xfrm>
          <a:prstGeom prst="rect">
            <a:avLst/>
          </a:prstGeom>
        </p:spPr>
      </p:pic>
      <p:sp>
        <p:nvSpPr>
          <p:cNvPr id="3" name="object 3"/>
          <p:cNvSpPr/>
          <p:nvPr/>
        </p:nvSpPr>
        <p:spPr>
          <a:xfrm>
            <a:off x="2093583" y="1801996"/>
            <a:ext cx="0" cy="1174115"/>
          </a:xfrm>
          <a:custGeom>
            <a:avLst/>
            <a:gdLst/>
            <a:ahLst/>
            <a:cxnLst/>
            <a:rect l="l" t="t" r="r" b="b"/>
            <a:pathLst>
              <a:path h="1174114">
                <a:moveTo>
                  <a:pt x="0" y="1173553"/>
                </a:moveTo>
                <a:lnTo>
                  <a:pt x="0" y="0"/>
                </a:lnTo>
              </a:path>
            </a:pathLst>
          </a:custGeom>
          <a:ln w="13743">
            <a:solidFill>
              <a:srgbClr val="000000"/>
            </a:solidFill>
          </a:ln>
        </p:spPr>
        <p:txBody>
          <a:bodyPr wrap="square" lIns="0" tIns="0" rIns="0" bIns="0" rtlCol="0"/>
          <a:lstStyle/>
          <a:p>
            <a:endParaRPr/>
          </a:p>
        </p:txBody>
      </p:sp>
      <p:sp>
        <p:nvSpPr>
          <p:cNvPr id="4" name="object 4"/>
          <p:cNvSpPr/>
          <p:nvPr/>
        </p:nvSpPr>
        <p:spPr>
          <a:xfrm>
            <a:off x="2469236" y="4094093"/>
            <a:ext cx="0" cy="2159635"/>
          </a:xfrm>
          <a:custGeom>
            <a:avLst/>
            <a:gdLst/>
            <a:ahLst/>
            <a:cxnLst/>
            <a:rect l="l" t="t" r="r" b="b"/>
            <a:pathLst>
              <a:path h="2159635">
                <a:moveTo>
                  <a:pt x="0" y="2159155"/>
                </a:moveTo>
                <a:lnTo>
                  <a:pt x="0" y="0"/>
                </a:lnTo>
              </a:path>
            </a:pathLst>
          </a:custGeom>
          <a:ln w="9162">
            <a:solidFill>
              <a:srgbClr val="000000"/>
            </a:solidFill>
          </a:ln>
        </p:spPr>
        <p:txBody>
          <a:bodyPr wrap="square" lIns="0" tIns="0" rIns="0" bIns="0" rtlCol="0"/>
          <a:lstStyle/>
          <a:p>
            <a:endParaRPr/>
          </a:p>
        </p:txBody>
      </p:sp>
      <p:sp>
        <p:nvSpPr>
          <p:cNvPr id="5" name="object 5"/>
          <p:cNvSpPr/>
          <p:nvPr/>
        </p:nvSpPr>
        <p:spPr>
          <a:xfrm>
            <a:off x="3463344" y="1801996"/>
            <a:ext cx="0" cy="1174115"/>
          </a:xfrm>
          <a:custGeom>
            <a:avLst/>
            <a:gdLst/>
            <a:ahLst/>
            <a:cxnLst/>
            <a:rect l="l" t="t" r="r" b="b"/>
            <a:pathLst>
              <a:path h="1174114">
                <a:moveTo>
                  <a:pt x="0" y="1173553"/>
                </a:moveTo>
                <a:lnTo>
                  <a:pt x="0" y="0"/>
                </a:lnTo>
              </a:path>
            </a:pathLst>
          </a:custGeom>
          <a:ln w="9162">
            <a:solidFill>
              <a:srgbClr val="000000"/>
            </a:solidFill>
          </a:ln>
        </p:spPr>
        <p:txBody>
          <a:bodyPr wrap="square" lIns="0" tIns="0" rIns="0" bIns="0" rtlCol="0"/>
          <a:lstStyle/>
          <a:p>
            <a:endParaRPr/>
          </a:p>
        </p:txBody>
      </p:sp>
      <p:sp>
        <p:nvSpPr>
          <p:cNvPr id="6" name="object 6"/>
          <p:cNvSpPr/>
          <p:nvPr/>
        </p:nvSpPr>
        <p:spPr>
          <a:xfrm>
            <a:off x="4301695" y="4089507"/>
            <a:ext cx="0" cy="1870711"/>
          </a:xfrm>
          <a:custGeom>
            <a:avLst/>
            <a:gdLst/>
            <a:ahLst/>
            <a:cxnLst/>
            <a:rect l="l" t="t" r="r" b="b"/>
            <a:pathLst>
              <a:path h="1870710">
                <a:moveTo>
                  <a:pt x="0" y="1870350"/>
                </a:moveTo>
                <a:lnTo>
                  <a:pt x="0" y="0"/>
                </a:lnTo>
              </a:path>
            </a:pathLst>
          </a:custGeom>
          <a:ln w="9162">
            <a:solidFill>
              <a:srgbClr val="000000"/>
            </a:solidFill>
          </a:ln>
        </p:spPr>
        <p:txBody>
          <a:bodyPr wrap="square" lIns="0" tIns="0" rIns="0" bIns="0" rtlCol="0"/>
          <a:lstStyle/>
          <a:p>
            <a:endParaRPr/>
          </a:p>
        </p:txBody>
      </p:sp>
      <p:sp>
        <p:nvSpPr>
          <p:cNvPr id="7" name="object 7"/>
          <p:cNvSpPr/>
          <p:nvPr/>
        </p:nvSpPr>
        <p:spPr>
          <a:xfrm>
            <a:off x="4539913" y="4570850"/>
            <a:ext cx="0" cy="678815"/>
          </a:xfrm>
          <a:custGeom>
            <a:avLst/>
            <a:gdLst/>
            <a:ahLst/>
            <a:cxnLst/>
            <a:rect l="l" t="t" r="r" b="b"/>
            <a:pathLst>
              <a:path h="678814">
                <a:moveTo>
                  <a:pt x="0" y="678460"/>
                </a:moveTo>
                <a:lnTo>
                  <a:pt x="0" y="0"/>
                </a:lnTo>
              </a:path>
            </a:pathLst>
          </a:custGeom>
          <a:ln w="9162">
            <a:solidFill>
              <a:srgbClr val="000000"/>
            </a:solidFill>
          </a:ln>
        </p:spPr>
        <p:txBody>
          <a:bodyPr wrap="square" lIns="0" tIns="0" rIns="0" bIns="0" rtlCol="0"/>
          <a:lstStyle/>
          <a:p>
            <a:endParaRPr/>
          </a:p>
        </p:txBody>
      </p:sp>
      <p:sp>
        <p:nvSpPr>
          <p:cNvPr id="8" name="object 8"/>
          <p:cNvSpPr/>
          <p:nvPr/>
        </p:nvSpPr>
        <p:spPr>
          <a:xfrm>
            <a:off x="7032056" y="4570846"/>
            <a:ext cx="0" cy="669291"/>
          </a:xfrm>
          <a:custGeom>
            <a:avLst/>
            <a:gdLst/>
            <a:ahLst/>
            <a:cxnLst/>
            <a:rect l="l" t="t" r="r" b="b"/>
            <a:pathLst>
              <a:path h="669289">
                <a:moveTo>
                  <a:pt x="0" y="669292"/>
                </a:moveTo>
                <a:lnTo>
                  <a:pt x="0" y="0"/>
                </a:lnTo>
              </a:path>
            </a:pathLst>
          </a:custGeom>
          <a:ln w="9162">
            <a:solidFill>
              <a:srgbClr val="000000"/>
            </a:solidFill>
          </a:ln>
        </p:spPr>
        <p:txBody>
          <a:bodyPr wrap="square" lIns="0" tIns="0" rIns="0" bIns="0" rtlCol="0"/>
          <a:lstStyle/>
          <a:p>
            <a:endParaRPr/>
          </a:p>
        </p:txBody>
      </p:sp>
      <p:sp>
        <p:nvSpPr>
          <p:cNvPr id="9" name="object 9"/>
          <p:cNvSpPr/>
          <p:nvPr/>
        </p:nvSpPr>
        <p:spPr>
          <a:xfrm>
            <a:off x="2084422" y="1815747"/>
            <a:ext cx="1388111" cy="0"/>
          </a:xfrm>
          <a:custGeom>
            <a:avLst/>
            <a:gdLst/>
            <a:ahLst/>
            <a:cxnLst/>
            <a:rect l="l" t="t" r="r" b="b"/>
            <a:pathLst>
              <a:path w="1388110">
                <a:moveTo>
                  <a:pt x="0" y="0"/>
                </a:moveTo>
                <a:lnTo>
                  <a:pt x="1388086" y="0"/>
                </a:lnTo>
              </a:path>
            </a:pathLst>
          </a:custGeom>
          <a:ln w="13752">
            <a:solidFill>
              <a:srgbClr val="000000"/>
            </a:solidFill>
          </a:ln>
        </p:spPr>
        <p:txBody>
          <a:bodyPr wrap="square" lIns="0" tIns="0" rIns="0" bIns="0" rtlCol="0"/>
          <a:lstStyle/>
          <a:p>
            <a:endParaRPr/>
          </a:p>
        </p:txBody>
      </p:sp>
      <p:sp>
        <p:nvSpPr>
          <p:cNvPr id="10" name="object 10"/>
          <p:cNvSpPr/>
          <p:nvPr/>
        </p:nvSpPr>
        <p:spPr>
          <a:xfrm>
            <a:off x="2084422" y="2957211"/>
            <a:ext cx="1388111" cy="0"/>
          </a:xfrm>
          <a:custGeom>
            <a:avLst/>
            <a:gdLst/>
            <a:ahLst/>
            <a:cxnLst/>
            <a:rect l="l" t="t" r="r" b="b"/>
            <a:pathLst>
              <a:path w="1388110">
                <a:moveTo>
                  <a:pt x="0" y="0"/>
                </a:moveTo>
                <a:lnTo>
                  <a:pt x="1388086" y="0"/>
                </a:lnTo>
              </a:path>
            </a:pathLst>
          </a:custGeom>
          <a:ln w="9168">
            <a:solidFill>
              <a:srgbClr val="000000"/>
            </a:solidFill>
          </a:ln>
        </p:spPr>
        <p:txBody>
          <a:bodyPr wrap="square" lIns="0" tIns="0" rIns="0" bIns="0" rtlCol="0"/>
          <a:lstStyle/>
          <a:p>
            <a:endParaRPr/>
          </a:p>
        </p:txBody>
      </p:sp>
      <p:sp>
        <p:nvSpPr>
          <p:cNvPr id="11" name="object 11"/>
          <p:cNvSpPr/>
          <p:nvPr/>
        </p:nvSpPr>
        <p:spPr>
          <a:xfrm>
            <a:off x="4814783" y="4103259"/>
            <a:ext cx="1942464" cy="0"/>
          </a:xfrm>
          <a:custGeom>
            <a:avLst/>
            <a:gdLst/>
            <a:ahLst/>
            <a:cxnLst/>
            <a:rect l="l" t="t" r="r" b="b"/>
            <a:pathLst>
              <a:path w="1942465">
                <a:moveTo>
                  <a:pt x="0" y="0"/>
                </a:moveTo>
                <a:lnTo>
                  <a:pt x="1942405" y="0"/>
                </a:lnTo>
              </a:path>
            </a:pathLst>
          </a:custGeom>
          <a:ln w="9168">
            <a:solidFill>
              <a:srgbClr val="000000"/>
            </a:solidFill>
          </a:ln>
        </p:spPr>
        <p:txBody>
          <a:bodyPr wrap="square" lIns="0" tIns="0" rIns="0" bIns="0" rtlCol="0"/>
          <a:lstStyle/>
          <a:p>
            <a:endParaRPr/>
          </a:p>
        </p:txBody>
      </p:sp>
      <p:sp>
        <p:nvSpPr>
          <p:cNvPr id="12" name="object 12"/>
          <p:cNvSpPr/>
          <p:nvPr/>
        </p:nvSpPr>
        <p:spPr>
          <a:xfrm>
            <a:off x="2464656" y="4107843"/>
            <a:ext cx="1855471" cy="0"/>
          </a:xfrm>
          <a:custGeom>
            <a:avLst/>
            <a:gdLst/>
            <a:ahLst/>
            <a:cxnLst/>
            <a:rect l="l" t="t" r="r" b="b"/>
            <a:pathLst>
              <a:path w="1855470">
                <a:moveTo>
                  <a:pt x="0" y="0"/>
                </a:moveTo>
                <a:lnTo>
                  <a:pt x="1855363" y="0"/>
                </a:lnTo>
              </a:path>
            </a:pathLst>
          </a:custGeom>
          <a:ln w="13752">
            <a:solidFill>
              <a:srgbClr val="000000"/>
            </a:solidFill>
          </a:ln>
        </p:spPr>
        <p:txBody>
          <a:bodyPr wrap="square" lIns="0" tIns="0" rIns="0" bIns="0" rtlCol="0"/>
          <a:lstStyle/>
          <a:p>
            <a:endParaRPr/>
          </a:p>
        </p:txBody>
      </p:sp>
      <p:sp>
        <p:nvSpPr>
          <p:cNvPr id="13" name="object 13"/>
          <p:cNvSpPr/>
          <p:nvPr/>
        </p:nvSpPr>
        <p:spPr>
          <a:xfrm>
            <a:off x="4814785" y="5707727"/>
            <a:ext cx="1956435" cy="0"/>
          </a:xfrm>
          <a:custGeom>
            <a:avLst/>
            <a:gdLst/>
            <a:ahLst/>
            <a:cxnLst/>
            <a:rect l="l" t="t" r="r" b="b"/>
            <a:pathLst>
              <a:path w="1956434">
                <a:moveTo>
                  <a:pt x="0" y="0"/>
                </a:moveTo>
                <a:lnTo>
                  <a:pt x="1956148" y="0"/>
                </a:lnTo>
              </a:path>
            </a:pathLst>
          </a:custGeom>
          <a:ln w="9168">
            <a:solidFill>
              <a:srgbClr val="000000"/>
            </a:solidFill>
          </a:ln>
        </p:spPr>
        <p:txBody>
          <a:bodyPr wrap="square" lIns="0" tIns="0" rIns="0" bIns="0" rtlCol="0"/>
          <a:lstStyle/>
          <a:p>
            <a:endParaRPr/>
          </a:p>
        </p:txBody>
      </p:sp>
      <p:sp>
        <p:nvSpPr>
          <p:cNvPr id="14" name="object 14"/>
          <p:cNvSpPr txBox="1">
            <a:spLocks noGrp="1"/>
          </p:cNvSpPr>
          <p:nvPr>
            <p:ph type="title"/>
          </p:nvPr>
        </p:nvSpPr>
        <p:spPr>
          <a:xfrm>
            <a:off x="2961418" y="661308"/>
            <a:ext cx="31908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Multi</a:t>
            </a:r>
            <a:r>
              <a:rPr sz="4300" dirty="0"/>
              <a:t> </a:t>
            </a:r>
            <a:r>
              <a:rPr sz="4500" b="1" dirty="0">
                <a:solidFill>
                  <a:srgbClr val="002060"/>
                </a:solidFill>
              </a:rPr>
              <a:t>Tasking</a:t>
            </a:r>
          </a:p>
        </p:txBody>
      </p:sp>
      <p:sp>
        <p:nvSpPr>
          <p:cNvPr id="15" name="object 15"/>
          <p:cNvSpPr txBox="1"/>
          <p:nvPr/>
        </p:nvSpPr>
        <p:spPr>
          <a:xfrm>
            <a:off x="408766" y="1850417"/>
            <a:ext cx="781051" cy="752129"/>
          </a:xfrm>
          <a:prstGeom prst="rect">
            <a:avLst/>
          </a:prstGeom>
        </p:spPr>
        <p:txBody>
          <a:bodyPr vert="horz" wrap="square" lIns="0" tIns="13335" rIns="0" bIns="0" rtlCol="0">
            <a:spAutoFit/>
          </a:bodyPr>
          <a:lstStyle/>
          <a:p>
            <a:pPr marL="67309" marR="5080" indent="-55243">
              <a:spcBef>
                <a:spcPts val="105"/>
              </a:spcBef>
            </a:pPr>
            <a:r>
              <a:rPr sz="2400" spc="60" dirty="0">
                <a:solidFill>
                  <a:srgbClr val="050303"/>
                </a:solidFill>
                <a:latin typeface="Times New Roman"/>
                <a:cs typeface="Times New Roman"/>
              </a:rPr>
              <a:t>Many </a:t>
            </a:r>
            <a:r>
              <a:rPr sz="2400" spc="71" dirty="0">
                <a:solidFill>
                  <a:srgbClr val="050303"/>
                </a:solidFill>
                <a:latin typeface="Times New Roman"/>
                <a:cs typeface="Times New Roman"/>
              </a:rPr>
              <a:t>Task</a:t>
            </a:r>
            <a:endParaRPr sz="2400">
              <a:latin typeface="Times New Roman"/>
              <a:cs typeface="Times New Roman"/>
            </a:endParaRPr>
          </a:p>
        </p:txBody>
      </p:sp>
      <p:sp>
        <p:nvSpPr>
          <p:cNvPr id="16" name="object 16"/>
          <p:cNvSpPr txBox="1"/>
          <p:nvPr/>
        </p:nvSpPr>
        <p:spPr>
          <a:xfrm>
            <a:off x="2100455" y="2189648"/>
            <a:ext cx="1358900" cy="382797"/>
          </a:xfrm>
          <a:prstGeom prst="rect">
            <a:avLst/>
          </a:prstGeom>
        </p:spPr>
        <p:txBody>
          <a:bodyPr vert="horz" wrap="square" lIns="0" tIns="13335" rIns="0" bIns="0" rtlCol="0">
            <a:spAutoFit/>
          </a:bodyPr>
          <a:lstStyle/>
          <a:p>
            <a:pPr marL="244469">
              <a:spcBef>
                <a:spcPts val="105"/>
              </a:spcBef>
            </a:pPr>
            <a:r>
              <a:rPr sz="2400" spc="91" dirty="0">
                <a:solidFill>
                  <a:srgbClr val="050303"/>
                </a:solidFill>
                <a:latin typeface="Times New Roman"/>
                <a:cs typeface="Times New Roman"/>
              </a:rPr>
              <a:t>Task</a:t>
            </a:r>
            <a:r>
              <a:rPr sz="2400" spc="-40" dirty="0">
                <a:solidFill>
                  <a:srgbClr val="050303"/>
                </a:solidFill>
                <a:latin typeface="Times New Roman"/>
                <a:cs typeface="Times New Roman"/>
              </a:rPr>
              <a:t> </a:t>
            </a:r>
            <a:r>
              <a:rPr sz="2400" spc="45" dirty="0">
                <a:solidFill>
                  <a:srgbClr val="050303"/>
                </a:solidFill>
                <a:latin typeface="Times New Roman"/>
                <a:cs typeface="Times New Roman"/>
              </a:rPr>
              <a:t>1</a:t>
            </a:r>
            <a:endParaRPr sz="2400">
              <a:latin typeface="Times New Roman"/>
              <a:cs typeface="Times New Roman"/>
            </a:endParaRPr>
          </a:p>
        </p:txBody>
      </p:sp>
      <p:sp>
        <p:nvSpPr>
          <p:cNvPr id="17" name="object 17"/>
          <p:cNvSpPr txBox="1"/>
          <p:nvPr/>
        </p:nvSpPr>
        <p:spPr>
          <a:xfrm>
            <a:off x="4040571" y="1815748"/>
            <a:ext cx="1374775" cy="775854"/>
          </a:xfrm>
          <a:prstGeom prst="rect">
            <a:avLst/>
          </a:prstGeom>
          <a:ln w="9162">
            <a:solidFill>
              <a:srgbClr val="000000"/>
            </a:solidFill>
          </a:ln>
        </p:spPr>
        <p:txBody>
          <a:bodyPr vert="horz" wrap="square" lIns="0" tIns="36831" rIns="0" bIns="0" rtlCol="0">
            <a:spAutoFit/>
          </a:bodyPr>
          <a:lstStyle/>
          <a:p>
            <a:pPr>
              <a:spcBef>
                <a:spcPts val="289"/>
              </a:spcBef>
            </a:pPr>
            <a:endParaRPr sz="2400">
              <a:latin typeface="Times New Roman"/>
              <a:cs typeface="Times New Roman"/>
            </a:endParaRPr>
          </a:p>
          <a:p>
            <a:pPr marL="256534"/>
            <a:r>
              <a:rPr sz="2400" spc="185" dirty="0">
                <a:solidFill>
                  <a:srgbClr val="050303"/>
                </a:solidFill>
                <a:latin typeface="Times New Roman"/>
                <a:cs typeface="Times New Roman"/>
              </a:rPr>
              <a:t>Task2</a:t>
            </a:r>
            <a:endParaRPr sz="2400">
              <a:latin typeface="Times New Roman"/>
              <a:cs typeface="Times New Roman"/>
            </a:endParaRPr>
          </a:p>
        </p:txBody>
      </p:sp>
      <p:sp>
        <p:nvSpPr>
          <p:cNvPr id="18" name="object 18"/>
          <p:cNvSpPr txBox="1"/>
          <p:nvPr/>
        </p:nvSpPr>
        <p:spPr>
          <a:xfrm>
            <a:off x="5950908" y="1815748"/>
            <a:ext cx="1374775" cy="775854"/>
          </a:xfrm>
          <a:prstGeom prst="rect">
            <a:avLst/>
          </a:prstGeom>
          <a:ln w="9162">
            <a:solidFill>
              <a:srgbClr val="000000"/>
            </a:solidFill>
          </a:ln>
        </p:spPr>
        <p:txBody>
          <a:bodyPr vert="horz" wrap="square" lIns="0" tIns="36831" rIns="0" bIns="0" rtlCol="0">
            <a:spAutoFit/>
          </a:bodyPr>
          <a:lstStyle/>
          <a:p>
            <a:pPr>
              <a:spcBef>
                <a:spcPts val="289"/>
              </a:spcBef>
            </a:pPr>
            <a:endParaRPr sz="2400">
              <a:latin typeface="Times New Roman"/>
              <a:cs typeface="Times New Roman"/>
            </a:endParaRPr>
          </a:p>
          <a:p>
            <a:pPr marL="251454"/>
            <a:r>
              <a:rPr sz="2400" spc="211" dirty="0">
                <a:solidFill>
                  <a:srgbClr val="050303"/>
                </a:solidFill>
                <a:latin typeface="Times New Roman"/>
                <a:cs typeface="Times New Roman"/>
              </a:rPr>
              <a:t>Task3</a:t>
            </a:r>
            <a:endParaRPr sz="2400">
              <a:latin typeface="Times New Roman"/>
              <a:cs typeface="Times New Roman"/>
            </a:endParaRPr>
          </a:p>
        </p:txBody>
      </p:sp>
      <p:sp>
        <p:nvSpPr>
          <p:cNvPr id="19" name="object 19"/>
          <p:cNvSpPr txBox="1"/>
          <p:nvPr/>
        </p:nvSpPr>
        <p:spPr>
          <a:xfrm>
            <a:off x="385250" y="4660528"/>
            <a:ext cx="820419" cy="763671"/>
          </a:xfrm>
          <a:prstGeom prst="rect">
            <a:avLst/>
          </a:prstGeom>
        </p:spPr>
        <p:txBody>
          <a:bodyPr vert="horz" wrap="square" lIns="0" tIns="13335" rIns="0" bIns="0" rtlCol="0">
            <a:spAutoFit/>
          </a:bodyPr>
          <a:lstStyle/>
          <a:p>
            <a:pPr marL="12700">
              <a:lnSpc>
                <a:spcPts val="2725"/>
              </a:lnSpc>
              <a:spcBef>
                <a:spcPts val="105"/>
              </a:spcBef>
            </a:pPr>
            <a:r>
              <a:rPr sz="2400" spc="-11" dirty="0">
                <a:solidFill>
                  <a:srgbClr val="050303"/>
                </a:solidFill>
                <a:latin typeface="Times New Roman"/>
                <a:cs typeface="Times New Roman"/>
              </a:rPr>
              <a:t>Single</a:t>
            </a:r>
            <a:endParaRPr sz="2400">
              <a:latin typeface="Times New Roman"/>
              <a:cs typeface="Times New Roman"/>
            </a:endParaRPr>
          </a:p>
          <a:p>
            <a:pPr marL="92072">
              <a:lnSpc>
                <a:spcPts val="3145"/>
              </a:lnSpc>
            </a:pPr>
            <a:r>
              <a:rPr sz="2751" spc="-25" dirty="0">
                <a:solidFill>
                  <a:srgbClr val="050303"/>
                </a:solidFill>
                <a:latin typeface="Courier New"/>
                <a:cs typeface="Courier New"/>
              </a:rPr>
              <a:t>CPU</a:t>
            </a:r>
            <a:endParaRPr sz="2751">
              <a:latin typeface="Courier New"/>
              <a:cs typeface="Courier New"/>
            </a:endParaRPr>
          </a:p>
        </p:txBody>
      </p:sp>
      <p:sp>
        <p:nvSpPr>
          <p:cNvPr id="20" name="object 20"/>
          <p:cNvSpPr txBox="1"/>
          <p:nvPr/>
        </p:nvSpPr>
        <p:spPr>
          <a:xfrm>
            <a:off x="2730738" y="4813078"/>
            <a:ext cx="1303020" cy="436786"/>
          </a:xfrm>
          <a:prstGeom prst="rect">
            <a:avLst/>
          </a:prstGeom>
        </p:spPr>
        <p:txBody>
          <a:bodyPr vert="horz" wrap="square" lIns="0" tIns="13335" rIns="0" bIns="0" rtlCol="0">
            <a:spAutoFit/>
          </a:bodyPr>
          <a:lstStyle/>
          <a:p>
            <a:pPr marL="12700">
              <a:spcBef>
                <a:spcPts val="105"/>
              </a:spcBef>
            </a:pPr>
            <a:r>
              <a:rPr sz="2751" spc="80" dirty="0">
                <a:solidFill>
                  <a:srgbClr val="037C08"/>
                </a:solidFill>
                <a:latin typeface="Times New Roman"/>
                <a:cs typeface="Times New Roman"/>
              </a:rPr>
              <a:t>Memory</a:t>
            </a:r>
            <a:endParaRPr sz="2751">
              <a:latin typeface="Times New Roman"/>
              <a:cs typeface="Times New Roman"/>
            </a:endParaRPr>
          </a:p>
        </p:txBody>
      </p:sp>
      <p:sp>
        <p:nvSpPr>
          <p:cNvPr id="21" name="object 21"/>
          <p:cNvSpPr txBox="1"/>
          <p:nvPr/>
        </p:nvSpPr>
        <p:spPr>
          <a:xfrm>
            <a:off x="5298471" y="4304235"/>
            <a:ext cx="960119" cy="1153841"/>
          </a:xfrm>
          <a:prstGeom prst="rect">
            <a:avLst/>
          </a:prstGeom>
        </p:spPr>
        <p:txBody>
          <a:bodyPr vert="horz" wrap="square" lIns="0" tIns="64769" rIns="0" bIns="0" rtlCol="0">
            <a:spAutoFit/>
          </a:bodyPr>
          <a:lstStyle/>
          <a:p>
            <a:pPr marL="12065" marR="5080" indent="21590" algn="ctr">
              <a:lnSpc>
                <a:spcPts val="2891"/>
              </a:lnSpc>
              <a:spcBef>
                <a:spcPts val="509"/>
              </a:spcBef>
            </a:pPr>
            <a:r>
              <a:rPr sz="2751" spc="-25" dirty="0">
                <a:solidFill>
                  <a:srgbClr val="050303"/>
                </a:solidFill>
                <a:latin typeface="Courier New"/>
                <a:cs typeface="Courier New"/>
              </a:rPr>
              <a:t>CPU </a:t>
            </a:r>
            <a:r>
              <a:rPr sz="2751" spc="-195" dirty="0">
                <a:solidFill>
                  <a:srgbClr val="080572"/>
                </a:solidFill>
                <a:latin typeface="Courier New"/>
                <a:cs typeface="Courier New"/>
              </a:rPr>
              <a:t>PC,SP </a:t>
            </a:r>
            <a:r>
              <a:rPr sz="2251" spc="51" dirty="0">
                <a:solidFill>
                  <a:srgbClr val="080572"/>
                </a:solidFill>
                <a:latin typeface="Arial"/>
                <a:cs typeface="Arial"/>
              </a:rPr>
              <a:t>GPR</a:t>
            </a:r>
            <a:endParaRPr sz="2251">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13928"/>
            <a:ext cx="7772400" cy="1118581"/>
          </a:xfrm>
          <a:prstGeom prst="rect">
            <a:avLst/>
          </a:prstGeom>
        </p:spPr>
        <p:txBody>
          <a:bodyPr vert="horz" wrap="square" lIns="0" tIns="421963" rIns="0" bIns="0" rtlCol="0" anchor="ctr">
            <a:spAutoFit/>
          </a:bodyPr>
          <a:lstStyle/>
          <a:p>
            <a:pPr marL="3522257">
              <a:lnSpc>
                <a:spcPct val="100000"/>
              </a:lnSpc>
              <a:spcBef>
                <a:spcPts val="111"/>
              </a:spcBef>
            </a:pPr>
            <a:r>
              <a:rPr sz="4500" b="1" dirty="0">
                <a:solidFill>
                  <a:srgbClr val="002060"/>
                </a:solidFill>
              </a:rPr>
              <a:t>Task</a:t>
            </a:r>
          </a:p>
        </p:txBody>
      </p:sp>
      <p:sp>
        <p:nvSpPr>
          <p:cNvPr id="3" name="object 3"/>
          <p:cNvSpPr txBox="1"/>
          <p:nvPr/>
        </p:nvSpPr>
        <p:spPr>
          <a:xfrm>
            <a:off x="457200" y="1371600"/>
            <a:ext cx="8377555" cy="5104411"/>
          </a:xfrm>
          <a:prstGeom prst="rect">
            <a:avLst/>
          </a:prstGeom>
        </p:spPr>
        <p:txBody>
          <a:bodyPr vert="horz" wrap="square" lIns="0" tIns="0" rIns="0" bIns="0" rtlCol="0">
            <a:spAutoFit/>
          </a:bodyPr>
          <a:lstStyle/>
          <a:p>
            <a:pPr marL="327652" marR="40004" indent="-315587">
              <a:lnSpc>
                <a:spcPct val="102899"/>
              </a:lnSpc>
              <a:buChar char="•"/>
              <a:tabLst>
                <a:tab pos="327652" algn="l"/>
                <a:tab pos="333366" algn="l"/>
              </a:tabLst>
            </a:pPr>
            <a:r>
              <a:rPr sz="3100" dirty="0">
                <a:solidFill>
                  <a:srgbClr val="976703"/>
                </a:solidFill>
                <a:latin typeface="Arial" panose="020B0604020202020204" pitchFamily="34" charset="0"/>
                <a:cs typeface="Arial" panose="020B0604020202020204" pitchFamily="34" charset="0"/>
              </a:rPr>
              <a:t>	</a:t>
            </a:r>
            <a:r>
              <a:rPr lang="en-US" sz="3100" dirty="0">
                <a:solidFill>
                  <a:srgbClr val="976703"/>
                </a:solidFill>
                <a:latin typeface="Arial" panose="020B0604020202020204" pitchFamily="34" charset="0"/>
                <a:cs typeface="Arial" panose="020B0604020202020204" pitchFamily="34" charset="0"/>
              </a:rPr>
              <a:t>Task are very similar to Super Loop; main difference is system can have multiple task but only one super loop.</a:t>
            </a:r>
          </a:p>
          <a:p>
            <a:pPr marL="327652" marR="40004" indent="-315587">
              <a:lnSpc>
                <a:spcPct val="102899"/>
              </a:lnSpc>
              <a:buChar char="•"/>
              <a:tabLst>
                <a:tab pos="327652" algn="l"/>
                <a:tab pos="333366" algn="l"/>
              </a:tabLst>
            </a:pPr>
            <a:r>
              <a:rPr sz="3100" spc="111" dirty="0">
                <a:solidFill>
                  <a:srgbClr val="072F07"/>
                </a:solidFill>
                <a:latin typeface="Arial" panose="020B0604020202020204" pitchFamily="34" charset="0"/>
                <a:cs typeface="Arial" panose="020B0604020202020204" pitchFamily="34" charset="0"/>
              </a:rPr>
              <a:t>A</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3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2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thread,</a:t>
            </a:r>
            <a:r>
              <a:rPr sz="3100" spc="3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80"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a</a:t>
            </a:r>
            <a:r>
              <a:rPr sz="3100" spc="229"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si</a:t>
            </a:r>
            <a:r>
              <a:rPr lang="en-US" sz="3100" spc="-31" dirty="0">
                <a:solidFill>
                  <a:srgbClr val="072F07"/>
                </a:solidFill>
                <a:latin typeface="Arial" panose="020B0604020202020204" pitchFamily="34" charset="0"/>
                <a:cs typeface="Arial" panose="020B0604020202020204" pitchFamily="34" charset="0"/>
              </a:rPr>
              <a:t>m</a:t>
            </a:r>
            <a:r>
              <a:rPr sz="3100" spc="-31" dirty="0">
                <a:solidFill>
                  <a:srgbClr val="072F07"/>
                </a:solidFill>
                <a:latin typeface="Arial" panose="020B0604020202020204" pitchFamily="34" charset="0"/>
                <a:cs typeface="Arial" panose="020B0604020202020204" pitchFamily="34" charset="0"/>
              </a:rPr>
              <a:t>ple</a:t>
            </a:r>
            <a:r>
              <a:rPr sz="3100" spc="415"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progr</a:t>
            </a:r>
            <a:r>
              <a:rPr lang="en-US" sz="3100" spc="-65" dirty="0">
                <a:solidFill>
                  <a:srgbClr val="072F07"/>
                </a:solidFill>
                <a:latin typeface="Arial" panose="020B0604020202020204" pitchFamily="34" charset="0"/>
                <a:cs typeface="Arial" panose="020B0604020202020204" pitchFamily="34" charset="0"/>
              </a:rPr>
              <a:t>am</a:t>
            </a:r>
            <a:r>
              <a:rPr sz="3100" spc="-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10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thinks</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it</a:t>
            </a:r>
            <a:r>
              <a:rPr sz="3100" spc="1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has</a:t>
            </a:r>
            <a:r>
              <a:rPr sz="3100" spc="12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CPU</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all</a:t>
            </a:r>
            <a:r>
              <a:rPr sz="3100" spc="1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itself.</a:t>
            </a:r>
            <a:endParaRPr sz="3100" dirty="0">
              <a:latin typeface="Arial" panose="020B0604020202020204" pitchFamily="34" charset="0"/>
              <a:cs typeface="Arial" panose="020B0604020202020204" pitchFamily="34" charset="0"/>
            </a:endParaRPr>
          </a:p>
          <a:p>
            <a:pPr marL="329557" marR="18414" indent="-317492">
              <a:lnSpc>
                <a:spcPct val="103800"/>
              </a:lnSpc>
              <a:spcBef>
                <a:spcPts val="795"/>
              </a:spcBef>
              <a:buClr>
                <a:srgbClr val="976703"/>
              </a:buClr>
              <a:buChar char="•"/>
              <a:tabLst>
                <a:tab pos="334002" algn="l"/>
                <a:tab pos="1355057" algn="l"/>
                <a:tab pos="2494218" algn="l"/>
                <a:tab pos="4584585" algn="l"/>
                <a:tab pos="6245069" algn="l"/>
                <a:tab pos="7849674" algn="l"/>
              </a:tabLst>
            </a:pPr>
            <a:r>
              <a:rPr sz="3100" spc="-20" dirty="0">
                <a:solidFill>
                  <a:srgbClr val="072F07"/>
                </a:solidFill>
                <a:latin typeface="Arial" panose="020B0604020202020204" pitchFamily="34" charset="0"/>
                <a:cs typeface="Arial" panose="020B0604020202020204" pitchFamily="34" charset="0"/>
              </a:rPr>
              <a:t>Real</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Ti</a:t>
            </a:r>
            <a:r>
              <a:rPr lang="en-US" sz="3100" spc="-11" dirty="0">
                <a:solidFill>
                  <a:srgbClr val="072F07"/>
                </a:solidFill>
                <a:latin typeface="Arial" panose="020B0604020202020204" pitchFamily="34" charset="0"/>
                <a:cs typeface="Arial" panose="020B0604020202020204" pitchFamily="34" charset="0"/>
              </a:rPr>
              <a:t>m</a:t>
            </a:r>
            <a:r>
              <a:rPr sz="3100" spc="-11" dirty="0">
                <a:solidFill>
                  <a:srgbClr val="072F07"/>
                </a:solidFill>
                <a:latin typeface="Arial" panose="020B0604020202020204" pitchFamily="34" charset="0"/>
                <a:cs typeface="Arial" panose="020B0604020202020204" pitchFamily="34" charset="0"/>
              </a:rPr>
              <a:t>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application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involves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splitting</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spc="-20" dirty="0">
                <a:solidFill>
                  <a:srgbClr val="072F07"/>
                </a:solidFill>
                <a:latin typeface="Arial" panose="020B0604020202020204" pitchFamily="34" charset="0"/>
                <a:cs typeface="Arial" panose="020B0604020202020204" pitchFamily="34" charset="0"/>
              </a:rPr>
              <a:t>work</a:t>
            </a:r>
            <a:r>
              <a:rPr sz="3100" dirty="0">
                <a:solidFill>
                  <a:srgbClr val="072F07"/>
                </a:solidFill>
                <a:latin typeface="Arial" panose="020B0604020202020204" pitchFamily="34" charset="0"/>
                <a:cs typeface="Arial" panose="020B0604020202020204" pitchFamily="34" charset="0"/>
              </a:rPr>
              <a:t>	</a:t>
            </a:r>
            <a:r>
              <a:rPr sz="3100" spc="-6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7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done</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a:t>
            </a:r>
            <a:r>
              <a:rPr sz="3100" spc="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Tasks.</a:t>
            </a:r>
            <a:endParaRPr sz="3100" dirty="0">
              <a:latin typeface="Arial" panose="020B0604020202020204" pitchFamily="34" charset="0"/>
              <a:cs typeface="Arial" panose="020B0604020202020204" pitchFamily="34" charset="0"/>
            </a:endParaRPr>
          </a:p>
          <a:p>
            <a:pPr marL="328286" marR="5080" indent="-316223">
              <a:lnSpc>
                <a:spcPct val="103800"/>
              </a:lnSpc>
              <a:spcBef>
                <a:spcPts val="795"/>
              </a:spcBef>
              <a:buClr>
                <a:srgbClr val="976703"/>
              </a:buClr>
              <a:buChar char="•"/>
              <a:tabLst>
                <a:tab pos="336542" algn="l"/>
                <a:tab pos="1405856" algn="l"/>
                <a:tab pos="2454849" algn="l"/>
                <a:tab pos="2979346" algn="l"/>
                <a:tab pos="4644275" algn="l"/>
                <a:tab pos="5283703" algn="l"/>
                <a:tab pos="6235544" algn="l"/>
                <a:tab pos="6942281" algn="l"/>
                <a:tab pos="7543611" algn="l"/>
              </a:tabLst>
            </a:pP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assigned</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its</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own</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set</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of</a:t>
            </a:r>
            <a:r>
              <a:rPr sz="3100" dirty="0">
                <a:solidFill>
                  <a:srgbClr val="072F07"/>
                </a:solidFill>
                <a:latin typeface="Arial" panose="020B0604020202020204" pitchFamily="34" charset="0"/>
                <a:cs typeface="Arial" panose="020B0604020202020204" pitchFamily="34" charset="0"/>
              </a:rPr>
              <a:t>	</a:t>
            </a:r>
            <a:r>
              <a:rPr sz="3100" i="1" spc="51" dirty="0">
                <a:solidFill>
                  <a:srgbClr val="0C64ED"/>
                </a:solidFill>
                <a:latin typeface="Arial" panose="020B0604020202020204" pitchFamily="34" charset="0"/>
                <a:cs typeface="Arial" panose="020B0604020202020204" pitchFamily="34" charset="0"/>
              </a:rPr>
              <a:t>CPU 	</a:t>
            </a:r>
            <a:r>
              <a:rPr sz="3100" i="1" dirty="0">
                <a:solidFill>
                  <a:srgbClr val="0C64ED"/>
                </a:solidFill>
                <a:latin typeface="Arial" panose="020B0604020202020204" pitchFamily="34" charset="0"/>
                <a:cs typeface="Arial" panose="020B0604020202020204" pitchFamily="34" charset="0"/>
              </a:rPr>
              <a:t>Registers</a:t>
            </a:r>
            <a:r>
              <a:rPr sz="3100" i="1" dirty="0">
                <a:solidFill>
                  <a:srgbClr val="072F07"/>
                </a:solidFill>
                <a:latin typeface="Arial" panose="020B0604020202020204" pitchFamily="34" charset="0"/>
                <a:cs typeface="Arial" panose="020B0604020202020204" pitchFamily="34" charset="0"/>
              </a:rPr>
              <a:t>,</a:t>
            </a:r>
            <a:r>
              <a:rPr sz="3100" i="1" spc="115" dirty="0">
                <a:solidFill>
                  <a:srgbClr val="072F07"/>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Stack</a:t>
            </a:r>
            <a:r>
              <a:rPr sz="3100" i="1" spc="265" dirty="0">
                <a:solidFill>
                  <a:srgbClr val="0C64ED"/>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Area</a:t>
            </a:r>
            <a:r>
              <a:rPr sz="3100" i="1" spc="285" dirty="0">
                <a:solidFill>
                  <a:srgbClr val="0C64ED"/>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and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305" dirty="0">
                <a:solidFill>
                  <a:srgbClr val="072F07"/>
                </a:solidFill>
                <a:latin typeface="Arial" panose="020B0604020202020204" pitchFamily="34" charset="0"/>
                <a:cs typeface="Arial" panose="020B0604020202020204" pitchFamily="34" charset="0"/>
              </a:rPr>
              <a:t> </a:t>
            </a:r>
            <a:r>
              <a:rPr sz="3100" i="1" spc="35" dirty="0">
                <a:solidFill>
                  <a:srgbClr val="0C64ED"/>
                </a:solidFill>
                <a:latin typeface="Arial" panose="020B0604020202020204" pitchFamily="34" charset="0"/>
                <a:cs typeface="Arial" panose="020B0604020202020204" pitchFamily="34" charset="0"/>
              </a:rPr>
              <a:t>Priority</a:t>
            </a:r>
            <a:r>
              <a:rPr sz="3100" i="1" spc="35" dirty="0">
                <a:solidFill>
                  <a:srgbClr val="072F07"/>
                </a:solidFill>
                <a:latin typeface="Arial" panose="020B0604020202020204" pitchFamily="34" charset="0"/>
                <a:cs typeface="Arial" panose="020B0604020202020204" pitchFamily="34" charset="0"/>
              </a:rPr>
              <a:t>.</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405A-C400-94E2-EED6-477820EB7D35}"/>
              </a:ext>
            </a:extLst>
          </p:cNvPr>
          <p:cNvSpPr>
            <a:spLocks noGrp="1"/>
          </p:cNvSpPr>
          <p:nvPr>
            <p:ph type="title"/>
          </p:nvPr>
        </p:nvSpPr>
        <p:spPr/>
        <p:txBody>
          <a:bodyPr>
            <a:normAutofit/>
          </a:bodyPr>
          <a:lstStyle/>
          <a:p>
            <a:r>
              <a:rPr lang="en-US" sz="4500" b="1" dirty="0">
                <a:solidFill>
                  <a:srgbClr val="002060"/>
                </a:solidFill>
              </a:rPr>
              <a:t>What is a Real Time System ?</a:t>
            </a:r>
          </a:p>
        </p:txBody>
      </p:sp>
      <p:sp>
        <p:nvSpPr>
          <p:cNvPr id="3" name="Content Placeholder 2">
            <a:extLst>
              <a:ext uri="{FF2B5EF4-FFF2-40B4-BE49-F238E27FC236}">
                <a16:creationId xmlns:a16="http://schemas.microsoft.com/office/drawing/2014/main" id="{9ED0B618-6B8A-8323-A6A3-C09EF90216C2}"/>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Any system that has a </a:t>
            </a:r>
            <a:r>
              <a:rPr lang="en-US" sz="2800" b="1" dirty="0">
                <a:solidFill>
                  <a:srgbClr val="FF0000"/>
                </a:solidFill>
                <a:latin typeface="Arial" panose="020B0604020202020204" pitchFamily="34" charset="0"/>
                <a:cs typeface="Arial" panose="020B0604020202020204" pitchFamily="34" charset="0"/>
              </a:rPr>
              <a:t>deterministic</a:t>
            </a:r>
            <a:r>
              <a:rPr lang="en-US" sz="2800" dirty="0">
                <a:latin typeface="Arial" panose="020B0604020202020204" pitchFamily="34" charset="0"/>
                <a:cs typeface="Arial" panose="020B0604020202020204" pitchFamily="34" charset="0"/>
              </a:rPr>
              <a:t> response to a given event can be considered “ real-time.</a:t>
            </a:r>
          </a:p>
          <a:p>
            <a:r>
              <a:rPr lang="en-US" sz="2800" dirty="0">
                <a:latin typeface="Arial" panose="020B0604020202020204" pitchFamily="34" charset="0"/>
                <a:cs typeface="Arial" panose="020B0604020202020204" pitchFamily="34" charset="0"/>
              </a:rPr>
              <a:t>It is extremely important to realize that real-time requirements can vary widely, both in the speed of the timing requirement and also the </a:t>
            </a:r>
            <a:r>
              <a:rPr lang="en-US" sz="2800" b="1" dirty="0">
                <a:solidFill>
                  <a:srgbClr val="FF0000"/>
                </a:solidFill>
                <a:latin typeface="Arial" panose="020B0604020202020204" pitchFamily="34" charset="0"/>
                <a:cs typeface="Arial" panose="020B0604020202020204" pitchFamily="34" charset="0"/>
              </a:rPr>
              <a:t>severity of consequences if the required Realtime deadlines are not met</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1846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p>
        </p:txBody>
      </p:sp>
      <p:sp>
        <p:nvSpPr>
          <p:cNvPr id="3" name="object 3"/>
          <p:cNvSpPr txBox="1"/>
          <p:nvPr/>
        </p:nvSpPr>
        <p:spPr>
          <a:xfrm>
            <a:off x="536493" y="1895749"/>
            <a:ext cx="8074107" cy="4167808"/>
          </a:xfrm>
          <a:prstGeom prst="rect">
            <a:avLst/>
          </a:prstGeom>
        </p:spPr>
        <p:txBody>
          <a:bodyPr vert="horz" wrap="square" lIns="0" tIns="121920" rIns="0" bIns="0" rtlCol="0">
            <a:spAutoFit/>
          </a:bodyPr>
          <a:lstStyle/>
          <a:p>
            <a:pPr marL="189226" indent="-165731">
              <a:spcBef>
                <a:spcPts val="960"/>
              </a:spcBef>
              <a:buClr>
                <a:srgbClr val="956605"/>
              </a:buClr>
              <a:buSzPct val="96774"/>
              <a:buChar char="•"/>
              <a:tabLst>
                <a:tab pos="189226" algn="l"/>
              </a:tabLst>
            </a:pPr>
            <a:r>
              <a:rPr lang="en-US" sz="3100" spc="400" dirty="0">
                <a:solidFill>
                  <a:srgbClr val="052F05"/>
                </a:solidFill>
                <a:latin typeface="Arial" panose="020B0604020202020204" pitchFamily="34" charset="0"/>
                <a:cs typeface="Arial" panose="020B0604020202020204" pitchFamily="34" charset="0"/>
              </a:rPr>
              <a:t>DO</a:t>
            </a:r>
            <a:r>
              <a:rPr sz="3100" spc="400" dirty="0">
                <a:solidFill>
                  <a:srgbClr val="052F05"/>
                </a:solidFill>
                <a:latin typeface="Arial" panose="020B0604020202020204" pitchFamily="34" charset="0"/>
                <a:cs typeface="Arial" panose="020B0604020202020204" pitchFamily="34" charset="0"/>
              </a:rPr>
              <a:t>RMANT</a:t>
            </a:r>
            <a:endParaRPr sz="3100" dirty="0">
              <a:latin typeface="Arial" panose="020B0604020202020204" pitchFamily="34" charset="0"/>
              <a:cs typeface="Arial" panose="020B0604020202020204" pitchFamily="34" charset="0"/>
            </a:endParaRPr>
          </a:p>
          <a:p>
            <a:pPr marL="179701" indent="-156207">
              <a:spcBef>
                <a:spcPts val="865"/>
              </a:spcBef>
              <a:buClr>
                <a:srgbClr val="956605"/>
              </a:buClr>
              <a:buSzPct val="96774"/>
              <a:buChar char="•"/>
              <a:tabLst>
                <a:tab pos="179701" algn="l"/>
              </a:tabLst>
            </a:pPr>
            <a:r>
              <a:rPr sz="3100" spc="271" dirty="0">
                <a:solidFill>
                  <a:srgbClr val="052F05"/>
                </a:solidFill>
                <a:latin typeface="Arial" panose="020B0604020202020204" pitchFamily="34" charset="0"/>
                <a:cs typeface="Arial" panose="020B0604020202020204" pitchFamily="34" charset="0"/>
              </a:rPr>
              <a:t>READY</a:t>
            </a:r>
            <a:endParaRPr sz="3100" dirty="0">
              <a:latin typeface="Arial" panose="020B0604020202020204" pitchFamily="34" charset="0"/>
              <a:cs typeface="Arial" panose="020B0604020202020204" pitchFamily="34" charset="0"/>
            </a:endParaRPr>
          </a:p>
          <a:p>
            <a:pPr marL="176526" indent="-153031">
              <a:spcBef>
                <a:spcPts val="865"/>
              </a:spcBef>
              <a:buClr>
                <a:srgbClr val="956605"/>
              </a:buClr>
              <a:buSzPct val="96774"/>
              <a:buChar char="•"/>
              <a:tabLst>
                <a:tab pos="176526" algn="l"/>
              </a:tabLst>
            </a:pPr>
            <a:r>
              <a:rPr sz="3100" spc="211" dirty="0">
                <a:solidFill>
                  <a:srgbClr val="052F05"/>
                </a:solidFill>
                <a:latin typeface="Arial" panose="020B0604020202020204" pitchFamily="34" charset="0"/>
                <a:cs typeface="Arial" panose="020B0604020202020204" pitchFamily="34" charset="0"/>
              </a:rPr>
              <a:t>RUNNING</a:t>
            </a:r>
            <a:endParaRPr lang="en-US" sz="3100" dirty="0">
              <a:latin typeface="Arial" panose="020B0604020202020204" pitchFamily="34" charset="0"/>
              <a:cs typeface="Arial" panose="020B0604020202020204" pitchFamily="34" charset="0"/>
            </a:endParaRPr>
          </a:p>
          <a:p>
            <a:pPr marL="176526" indent="-153031">
              <a:spcBef>
                <a:spcPts val="865"/>
              </a:spcBef>
              <a:buClr>
                <a:srgbClr val="956605"/>
              </a:buClr>
              <a:buSzPct val="96774"/>
              <a:buChar char="•"/>
              <a:tabLst>
                <a:tab pos="176526" algn="l"/>
              </a:tabLst>
            </a:pPr>
            <a:r>
              <a:rPr sz="3100" spc="-11" dirty="0">
                <a:solidFill>
                  <a:srgbClr val="052F05"/>
                </a:solidFill>
                <a:latin typeface="Arial" panose="020B0604020202020204" pitchFamily="34" charset="0"/>
                <a:cs typeface="Arial" panose="020B0604020202020204" pitchFamily="34" charset="0"/>
              </a:rPr>
              <a:t>WAITING</a:t>
            </a:r>
            <a:endParaRPr sz="3100" dirty="0">
              <a:latin typeface="Arial" panose="020B0604020202020204" pitchFamily="34" charset="0"/>
              <a:cs typeface="Arial" panose="020B0604020202020204" pitchFamily="34" charset="0"/>
            </a:endParaRPr>
          </a:p>
          <a:p>
            <a:pPr marL="194940" indent="-171446">
              <a:spcBef>
                <a:spcPts val="795"/>
              </a:spcBef>
              <a:buClr>
                <a:srgbClr val="956605"/>
              </a:buClr>
              <a:buSzPct val="96774"/>
              <a:buChar char="•"/>
              <a:tabLst>
                <a:tab pos="194940" algn="l"/>
              </a:tabLst>
            </a:pPr>
            <a:r>
              <a:rPr sz="3100" spc="360" dirty="0">
                <a:solidFill>
                  <a:srgbClr val="052F05"/>
                </a:solidFill>
                <a:latin typeface="Arial" panose="020B0604020202020204" pitchFamily="34" charset="0"/>
                <a:cs typeface="Arial" panose="020B0604020202020204" pitchFamily="34" charset="0"/>
              </a:rPr>
              <a:t>ISR</a:t>
            </a:r>
            <a:endParaRPr sz="3100" dirty="0">
              <a:latin typeface="Arial" panose="020B0604020202020204" pitchFamily="34" charset="0"/>
              <a:cs typeface="Arial" panose="020B0604020202020204" pitchFamily="34" charset="0"/>
            </a:endParaRPr>
          </a:p>
          <a:p>
            <a:pPr>
              <a:spcBef>
                <a:spcPts val="2025"/>
              </a:spcBef>
            </a:pPr>
            <a:endParaRPr sz="3100" dirty="0">
              <a:latin typeface="Arial" panose="020B0604020202020204" pitchFamily="34" charset="0"/>
              <a:cs typeface="Arial" panose="020B0604020202020204" pitchFamily="34" charset="0"/>
            </a:endParaRPr>
          </a:p>
          <a:p>
            <a:pPr marL="12700"/>
            <a:r>
              <a:rPr sz="3100" b="1" dirty="0">
                <a:solidFill>
                  <a:srgbClr val="0562F2"/>
                </a:solidFill>
                <a:latin typeface="Arial" panose="020B0604020202020204" pitchFamily="34" charset="0"/>
                <a:cs typeface="Arial" panose="020B0604020202020204" pitchFamily="34" charset="0"/>
              </a:rPr>
              <a:t>Note:</a:t>
            </a:r>
            <a:r>
              <a:rPr sz="3100" b="1" spc="135" dirty="0">
                <a:solidFill>
                  <a:srgbClr val="0562F2"/>
                </a:solidFill>
                <a:latin typeface="Arial" panose="020B0604020202020204" pitchFamily="34" charset="0"/>
                <a:cs typeface="Arial" panose="020B0604020202020204" pitchFamily="34" charset="0"/>
              </a:rPr>
              <a:t> </a:t>
            </a:r>
            <a:r>
              <a:rPr lang="en-US" sz="3100" b="1" dirty="0">
                <a:solidFill>
                  <a:srgbClr val="0562F2"/>
                </a:solidFill>
                <a:latin typeface="Arial" panose="020B0604020202020204" pitchFamily="34" charset="0"/>
                <a:cs typeface="Arial" panose="020B0604020202020204" pitchFamily="34" charset="0"/>
              </a:rPr>
              <a:t>Typically,</a:t>
            </a:r>
            <a:r>
              <a:rPr sz="3100" b="1" spc="211" dirty="0">
                <a:solidFill>
                  <a:srgbClr val="0562F2"/>
                </a:solidFill>
                <a:latin typeface="Arial" panose="020B0604020202020204" pitchFamily="34" charset="0"/>
                <a:cs typeface="Arial" panose="020B0604020202020204" pitchFamily="34" charset="0"/>
              </a:rPr>
              <a:t> </a:t>
            </a:r>
            <a:r>
              <a:rPr sz="3100" b="1" dirty="0">
                <a:solidFill>
                  <a:srgbClr val="0562F2"/>
                </a:solidFill>
                <a:latin typeface="Arial" panose="020B0604020202020204" pitchFamily="34" charset="0"/>
                <a:cs typeface="Arial" panose="020B0604020202020204" pitchFamily="34" charset="0"/>
              </a:rPr>
              <a:t>Tasks</a:t>
            </a:r>
            <a:r>
              <a:rPr sz="3100" b="1" spc="125" dirty="0">
                <a:solidFill>
                  <a:srgbClr val="0562F2"/>
                </a:solidFill>
                <a:latin typeface="Arial" panose="020B0604020202020204" pitchFamily="34" charset="0"/>
                <a:cs typeface="Arial" panose="020B0604020202020204" pitchFamily="34" charset="0"/>
              </a:rPr>
              <a:t> </a:t>
            </a:r>
            <a:r>
              <a:rPr sz="3100" b="1" dirty="0">
                <a:solidFill>
                  <a:srgbClr val="0562F2"/>
                </a:solidFill>
                <a:latin typeface="Arial" panose="020B0604020202020204" pitchFamily="34" charset="0"/>
                <a:cs typeface="Arial" panose="020B0604020202020204" pitchFamily="34" charset="0"/>
              </a:rPr>
              <a:t>are</a:t>
            </a:r>
            <a:r>
              <a:rPr sz="3100" b="1" spc="145" dirty="0">
                <a:solidFill>
                  <a:srgbClr val="0562F2"/>
                </a:solidFill>
                <a:latin typeface="Arial" panose="020B0604020202020204" pitchFamily="34" charset="0"/>
                <a:cs typeface="Arial" panose="020B0604020202020204" pitchFamily="34" charset="0"/>
              </a:rPr>
              <a:t> </a:t>
            </a:r>
            <a:r>
              <a:rPr sz="3100" b="1" dirty="0">
                <a:solidFill>
                  <a:srgbClr val="0562F2"/>
                </a:solidFill>
                <a:latin typeface="Arial" panose="020B0604020202020204" pitchFamily="34" charset="0"/>
                <a:cs typeface="Arial" panose="020B0604020202020204" pitchFamily="34" charset="0"/>
              </a:rPr>
              <a:t>infinite</a:t>
            </a:r>
            <a:r>
              <a:rPr sz="3100" b="1" spc="255" dirty="0">
                <a:solidFill>
                  <a:srgbClr val="0562F2"/>
                </a:solidFill>
                <a:latin typeface="Arial" panose="020B0604020202020204" pitchFamily="34" charset="0"/>
                <a:cs typeface="Arial" panose="020B0604020202020204" pitchFamily="34" charset="0"/>
              </a:rPr>
              <a:t> </a:t>
            </a:r>
            <a:r>
              <a:rPr sz="3100" b="1" spc="-11" dirty="0">
                <a:solidFill>
                  <a:srgbClr val="0562F2"/>
                </a:solidFill>
                <a:latin typeface="Arial" panose="020B0604020202020204" pitchFamily="34" charset="0"/>
                <a:cs typeface="Arial" panose="020B0604020202020204" pitchFamily="34" charset="0"/>
              </a:rPr>
              <a:t>loops.</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515" y="1788242"/>
            <a:ext cx="7687159" cy="3960743"/>
          </a:xfrm>
          <a:prstGeom prst="rect">
            <a:avLst/>
          </a:prstGeom>
        </p:spPr>
      </p:pic>
      <p:sp>
        <p:nvSpPr>
          <p:cNvPr id="3" name="object 3"/>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r>
              <a:rPr lang="en-US" sz="4500" b="1" dirty="0">
                <a:solidFill>
                  <a:srgbClr val="002060"/>
                </a:solidFill>
              </a:rPr>
              <a:t>s</a:t>
            </a:r>
            <a:endParaRPr sz="4500" b="1" dirty="0">
              <a:solidFill>
                <a:srgbClr val="00206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F5DC-940C-4805-7D6E-30215AC91D56}"/>
              </a:ext>
            </a:extLst>
          </p:cNvPr>
          <p:cNvSpPr>
            <a:spLocks noGrp="1"/>
          </p:cNvSpPr>
          <p:nvPr>
            <p:ph type="title"/>
          </p:nvPr>
        </p:nvSpPr>
        <p:spPr/>
        <p:txBody>
          <a:bodyPr/>
          <a:lstStyle/>
          <a:p>
            <a:r>
              <a:rPr lang="en-US" sz="4500" b="1" dirty="0">
                <a:solidFill>
                  <a:srgbClr val="002060"/>
                </a:solidFill>
              </a:rPr>
              <a:t>Task</a:t>
            </a:r>
            <a:r>
              <a:rPr lang="en-US" dirty="0"/>
              <a:t> </a:t>
            </a:r>
            <a:r>
              <a:rPr lang="en-US" sz="4500" b="1" dirty="0">
                <a:solidFill>
                  <a:srgbClr val="002060"/>
                </a:solidFill>
              </a:rPr>
              <a:t>Scheduling</a:t>
            </a:r>
          </a:p>
        </p:txBody>
      </p:sp>
      <p:sp>
        <p:nvSpPr>
          <p:cNvPr id="4" name="Content Placeholder 3">
            <a:extLst>
              <a:ext uri="{FF2B5EF4-FFF2-40B4-BE49-F238E27FC236}">
                <a16:creationId xmlns:a16="http://schemas.microsoft.com/office/drawing/2014/main" id="{7926E959-32F8-1100-FF51-29ED058374A3}"/>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Task scheduling in a real-time operating system (RTOS) is the process of determining which task should be executed next, based on the system's resources and the tasks' priorities and deadlines. RTOS task scheduling is critical for ensuring that real-time tasks meet their deadlines, as even a small delay in executing a task can have serious consequences.</a:t>
            </a:r>
          </a:p>
          <a:p>
            <a:r>
              <a:rPr lang="en-US" dirty="0">
                <a:latin typeface="Arial" panose="020B0604020202020204" pitchFamily="34" charset="0"/>
                <a:cs typeface="Arial" panose="020B0604020202020204" pitchFamily="34" charset="0"/>
              </a:rPr>
              <a:t>There are two main types of RTOS task scheduling algorithms: </a:t>
            </a:r>
            <a:r>
              <a:rPr lang="en-US" b="1" dirty="0">
                <a:latin typeface="Arial" panose="020B0604020202020204" pitchFamily="34" charset="0"/>
                <a:cs typeface="Arial" panose="020B0604020202020204" pitchFamily="34" charset="0"/>
              </a:rPr>
              <a:t>preemptive</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non-preemptive</a:t>
            </a:r>
            <a:r>
              <a:rPr lang="en-US" dirty="0">
                <a:latin typeface="Arial" panose="020B0604020202020204" pitchFamily="34" charset="0"/>
                <a:cs typeface="Arial" panose="020B0604020202020204" pitchFamily="34" charset="0"/>
              </a:rPr>
              <a:t>.</a:t>
            </a: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1500" b="1" kern="0" dirty="0">
                <a:effectLst/>
                <a:latin typeface="Arial" panose="020B0604020202020204" pitchFamily="34" charset="0"/>
                <a:ea typeface="Times New Roman" panose="02020603050405020304" pitchFamily="18" charset="0"/>
                <a:cs typeface="Arial" panose="020B0604020202020204" pitchFamily="34" charset="0"/>
              </a:rPr>
              <a:t>Preemptive scheduling</a:t>
            </a:r>
            <a:r>
              <a:rPr lang="en-US" sz="1500" kern="0" dirty="0">
                <a:effectLst/>
                <a:latin typeface="Arial" panose="020B0604020202020204" pitchFamily="34" charset="0"/>
                <a:ea typeface="Times New Roman" panose="02020603050405020304" pitchFamily="18" charset="0"/>
                <a:cs typeface="Arial" panose="020B0604020202020204" pitchFamily="34" charset="0"/>
              </a:rPr>
              <a:t> algorithms allow the RTOS to interrupt a running task and switch to a higher-priority task. This is important for ensuring that critical tasks meet their deadlines, even if lower-priority tasks are already running.</a:t>
            </a:r>
            <a:endParaRPr lang="en-US" sz="1500" kern="100" dirty="0">
              <a:effectLst/>
              <a:latin typeface="Arial" panose="020B0604020202020204" pitchFamily="34" charset="0"/>
              <a:ea typeface="Tahoma" panose="020B0604030504040204" pitchFamily="34" charset="0"/>
              <a:cs typeface="Arial" panose="020B0604020202020204" pitchFamily="34" charset="0"/>
            </a:endParaRP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1500" b="1" kern="0" dirty="0">
                <a:effectLst/>
                <a:latin typeface="Arial" panose="020B0604020202020204" pitchFamily="34" charset="0"/>
                <a:ea typeface="Times New Roman" panose="02020603050405020304" pitchFamily="18" charset="0"/>
                <a:cs typeface="Arial" panose="020B0604020202020204" pitchFamily="34" charset="0"/>
              </a:rPr>
              <a:t>Non-preemptive scheduling</a:t>
            </a:r>
            <a:r>
              <a:rPr lang="en-US" sz="1500" kern="0" dirty="0">
                <a:effectLst/>
                <a:latin typeface="Arial" panose="020B0604020202020204" pitchFamily="34" charset="0"/>
                <a:ea typeface="Times New Roman" panose="02020603050405020304" pitchFamily="18" charset="0"/>
                <a:cs typeface="Arial" panose="020B0604020202020204" pitchFamily="34" charset="0"/>
              </a:rPr>
              <a:t> algorithms do not allow the RTOS to interrupt a running task. This can be useful for tasks that need to run to completion without being interrupted, but it can also lead to missed deadlines for higher-priority tasks if a lower-priority task takes a long time to complete.</a:t>
            </a:r>
            <a:endParaRPr lang="en-US" sz="1500" kern="100" dirty="0">
              <a:effectLst/>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94921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9A3-7491-6F44-7401-396AFDE8A613}"/>
              </a:ext>
            </a:extLst>
          </p:cNvPr>
          <p:cNvSpPr>
            <a:spLocks noGrp="1"/>
          </p:cNvSpPr>
          <p:nvPr>
            <p:ph type="title"/>
          </p:nvPr>
        </p:nvSpPr>
        <p:spPr/>
        <p:txBody>
          <a:bodyPr/>
          <a:lstStyle/>
          <a:p>
            <a:r>
              <a:rPr lang="en-US" sz="4500" b="1" dirty="0">
                <a:solidFill>
                  <a:srgbClr val="002060"/>
                </a:solidFill>
              </a:rPr>
              <a:t>Preemptive</a:t>
            </a:r>
            <a:r>
              <a:rPr lang="en-US" dirty="0"/>
              <a:t> </a:t>
            </a:r>
            <a:r>
              <a:rPr lang="en-US" sz="4500" b="1" dirty="0">
                <a:solidFill>
                  <a:srgbClr val="002060"/>
                </a:solidFill>
              </a:rPr>
              <a:t>and</a:t>
            </a:r>
            <a:r>
              <a:rPr lang="en-US" dirty="0"/>
              <a:t> </a:t>
            </a:r>
            <a:r>
              <a:rPr lang="en-US" sz="4500" b="1" dirty="0">
                <a:solidFill>
                  <a:srgbClr val="002060"/>
                </a:solidFill>
              </a:rPr>
              <a:t>Non-preemptive</a:t>
            </a:r>
          </a:p>
        </p:txBody>
      </p:sp>
      <p:pic>
        <p:nvPicPr>
          <p:cNvPr id="4" name="Content Placeholder 3">
            <a:extLst>
              <a:ext uri="{FF2B5EF4-FFF2-40B4-BE49-F238E27FC236}">
                <a16:creationId xmlns:a16="http://schemas.microsoft.com/office/drawing/2014/main" id="{6BF2DC5C-B252-B1DA-7366-7EB4150D6E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28650" y="1490630"/>
            <a:ext cx="7981950" cy="4962113"/>
          </a:xfrm>
          <a:prstGeom prst="rect">
            <a:avLst/>
          </a:prstGeom>
        </p:spPr>
      </p:pic>
    </p:spTree>
    <p:extLst>
      <p:ext uri="{BB962C8B-B14F-4D97-AF65-F5344CB8AC3E}">
        <p14:creationId xmlns:p14="http://schemas.microsoft.com/office/powerpoint/2010/main" val="625456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1898-AA5E-DFC8-DA1A-ED65B66FAA47}"/>
              </a:ext>
            </a:extLst>
          </p:cNvPr>
          <p:cNvSpPr>
            <a:spLocks noGrp="1"/>
          </p:cNvSpPr>
          <p:nvPr>
            <p:ph type="title"/>
          </p:nvPr>
        </p:nvSpPr>
        <p:spPr>
          <a:xfrm>
            <a:off x="152400" y="365128"/>
            <a:ext cx="8362950" cy="1325563"/>
          </a:xfrm>
        </p:spPr>
        <p:txBody>
          <a:bodyPr>
            <a:normAutofit/>
          </a:bodyPr>
          <a:lstStyle/>
          <a:p>
            <a:r>
              <a:rPr lang="en-US" sz="4500" b="1" dirty="0">
                <a:solidFill>
                  <a:srgbClr val="002060"/>
                </a:solidFill>
              </a:rPr>
              <a:t>RTOS</a:t>
            </a:r>
            <a:r>
              <a:rPr lang="en-US" dirty="0"/>
              <a:t> </a:t>
            </a:r>
            <a:r>
              <a:rPr lang="en-US" sz="4500" b="1" dirty="0">
                <a:solidFill>
                  <a:srgbClr val="002060"/>
                </a:solidFill>
              </a:rPr>
              <a:t>Task</a:t>
            </a:r>
            <a:r>
              <a:rPr lang="en-US" dirty="0"/>
              <a:t> </a:t>
            </a:r>
            <a:r>
              <a:rPr lang="en-US" sz="4500" b="1" dirty="0">
                <a:solidFill>
                  <a:srgbClr val="002060"/>
                </a:solidFill>
              </a:rPr>
              <a:t>Scheduling</a:t>
            </a:r>
            <a:r>
              <a:rPr lang="en-US" dirty="0"/>
              <a:t> </a:t>
            </a:r>
            <a:r>
              <a:rPr lang="en-US" sz="4500" b="1" dirty="0">
                <a:solidFill>
                  <a:srgbClr val="002060"/>
                </a:solidFill>
              </a:rPr>
              <a:t>Consideration</a:t>
            </a:r>
          </a:p>
        </p:txBody>
      </p:sp>
      <p:sp>
        <p:nvSpPr>
          <p:cNvPr id="3" name="Content Placeholder 2">
            <a:extLst>
              <a:ext uri="{FF2B5EF4-FFF2-40B4-BE49-F238E27FC236}">
                <a16:creationId xmlns:a16="http://schemas.microsoft.com/office/drawing/2014/main" id="{8DFACC47-B4A2-E3B1-A4E0-F54A306E6586}"/>
              </a:ext>
            </a:extLst>
          </p:cNvPr>
          <p:cNvSpPr>
            <a:spLocks noGrp="1"/>
          </p:cNvSpPr>
          <p:nvPr>
            <p:ph idx="1"/>
          </p:nvPr>
        </p:nvSpPr>
        <p:spPr>
          <a:xfrm>
            <a:off x="304800" y="1447800"/>
            <a:ext cx="8534400" cy="5045072"/>
          </a:xfrm>
        </p:spPr>
        <p:txBody>
          <a:bodyPr>
            <a:normAutofit/>
          </a:bodyPr>
          <a:lstStyle/>
          <a:p>
            <a:pPr marL="0" marR="0">
              <a:lnSpc>
                <a:spcPct val="107000"/>
              </a:lnSpc>
              <a:spcBef>
                <a:spcPts val="0"/>
              </a:spcBef>
              <a:spcAft>
                <a:spcPts val="80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to preemption, RTOS task scheduling algorithms also consider the following factors: </a:t>
            </a:r>
            <a:r>
              <a:rPr lang="en-US" sz="1800" b="1" kern="0" dirty="0">
                <a:effectLst/>
                <a:latin typeface="Arial" panose="020B0604020202020204" pitchFamily="34" charset="0"/>
                <a:ea typeface="Times New Roman" panose="02020603050405020304" pitchFamily="18" charset="0"/>
                <a:cs typeface="Arial" panose="020B0604020202020204" pitchFamily="34" charset="0"/>
              </a:rPr>
              <a:t>Task priority, Task deadline, Task execution time, Resource availability</a:t>
            </a:r>
          </a:p>
          <a:p>
            <a:pPr marL="0" marR="0" indent="0">
              <a:lnSpc>
                <a:spcPct val="107000"/>
              </a:lnSpc>
              <a:spcBef>
                <a:spcPts val="0"/>
              </a:spcBef>
              <a:spcAft>
                <a:spcPts val="800"/>
              </a:spcAft>
              <a:buNone/>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Some common RTOS task scheduling algorithms include: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Priority-based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is the most common type of scheduling algorithm. It assigns a priority to each task and schedules the task with the highest priority to run first.</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Round-robin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gives each task an equal amount of time to run, regardless of its priority. This can be useful for tasks that need to be executed periodically, but it can also lead to missed deadlines for higher-priority tasks.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Deadline-based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schedules tasks based on their deadlines. Tasks with earlier deadlines are scheduled to run first.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51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D718-CD35-D28D-9F0F-68842F067C46}"/>
              </a:ext>
            </a:extLst>
          </p:cNvPr>
          <p:cNvSpPr>
            <a:spLocks noGrp="1"/>
          </p:cNvSpPr>
          <p:nvPr>
            <p:ph type="title"/>
          </p:nvPr>
        </p:nvSpPr>
        <p:spPr>
          <a:xfrm>
            <a:off x="152400" y="304800"/>
            <a:ext cx="8686800" cy="1520825"/>
          </a:xfrm>
        </p:spPr>
        <p:txBody>
          <a:bodyPr>
            <a:normAutofit/>
          </a:bodyPr>
          <a:lstStyle/>
          <a:p>
            <a:r>
              <a:rPr lang="en-US" sz="4500" b="1" dirty="0">
                <a:solidFill>
                  <a:srgbClr val="002060"/>
                </a:solidFill>
              </a:rPr>
              <a:t>Examples</a:t>
            </a:r>
            <a:r>
              <a:rPr lang="en-US" sz="36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4500" b="1" dirty="0">
                <a:solidFill>
                  <a:srgbClr val="002060"/>
                </a:solidFill>
              </a:rPr>
              <a:t>of task scheduling in RTOS:</a:t>
            </a:r>
          </a:p>
        </p:txBody>
      </p:sp>
      <p:sp>
        <p:nvSpPr>
          <p:cNvPr id="3" name="Content Placeholder 2">
            <a:extLst>
              <a:ext uri="{FF2B5EF4-FFF2-40B4-BE49-F238E27FC236}">
                <a16:creationId xmlns:a16="http://schemas.microsoft.com/office/drawing/2014/main" id="{735942E6-D991-D17A-3753-C95C2D526199}"/>
              </a:ext>
            </a:extLst>
          </p:cNvPr>
          <p:cNvSpPr>
            <a:spLocks noGrp="1"/>
          </p:cNvSpPr>
          <p:nvPr>
            <p:ph idx="1"/>
          </p:nvPr>
        </p:nvSpPr>
        <p:spPr/>
        <p:txBody>
          <a:bodyPr>
            <a:normAutofit/>
          </a:bodyPr>
          <a:lstStyle/>
          <a:p>
            <a:pPr>
              <a:lnSpc>
                <a:spcPct val="107000"/>
              </a:lnSpc>
              <a:spcBef>
                <a:spcPts val="0"/>
              </a:spcBef>
              <a:spcAft>
                <a:spcPts val="800"/>
              </a:spcAft>
              <a:buFont typeface="Wingdings" panose="05000000000000000000" pitchFamily="2" charset="2"/>
              <a:buChar char="§"/>
            </a:pPr>
            <a:r>
              <a:rPr lang="en-US" sz="1800" kern="0" dirty="0">
                <a:effectLst/>
                <a:latin typeface="Arial" panose="020B0604020202020204" pitchFamily="34" charset="0"/>
                <a:ea typeface="Times New Roman" panose="02020603050405020304" pitchFamily="18" charset="0"/>
                <a:cs typeface="Arial" panose="020B0604020202020204" pitchFamily="34" charset="0"/>
              </a:rPr>
              <a:t>A car engine control unit (ECU) uses an RTOS to schedule tasks such as fuel injection, ignition, and emissions control. These tasks must be completed within very strict timing constraints in order to ensure that the engine runs smoothly and efficiently.</a:t>
            </a:r>
            <a:endParaRPr lang="en-US" sz="18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1800" kern="0" dirty="0">
                <a:effectLst/>
                <a:latin typeface="Arial" panose="020B0604020202020204" pitchFamily="34" charset="0"/>
                <a:ea typeface="Times New Roman" panose="02020603050405020304" pitchFamily="18" charset="0"/>
                <a:cs typeface="Arial" panose="020B0604020202020204" pitchFamily="34" charset="0"/>
              </a:rPr>
              <a:t>A medical device such as a pacemaker uses an RTOS to schedule tasks such as heart pacing and monitoring. These tasks must be completed within very strict timing constraints in order to ensure the safety of the patient.</a:t>
            </a:r>
            <a:endParaRPr lang="en-US" sz="18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1800" kern="0" dirty="0">
                <a:effectLst/>
                <a:latin typeface="Arial" panose="020B0604020202020204" pitchFamily="34" charset="0"/>
                <a:ea typeface="Times New Roman" panose="02020603050405020304" pitchFamily="18" charset="0"/>
                <a:cs typeface="Arial" panose="020B0604020202020204" pitchFamily="34" charset="0"/>
              </a:rPr>
              <a:t>A mobile phone uses an RTOS to schedule tasks such as the user interface, the cellular network stack, and the media player. These tasks must be scheduled efficiently in order to provide a good user experience and to conserve battery life.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9387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98F1-1DD2-51FC-063E-D838622DDBC5}"/>
              </a:ext>
            </a:extLst>
          </p:cNvPr>
          <p:cNvSpPr>
            <a:spLocks noGrp="1"/>
          </p:cNvSpPr>
          <p:nvPr>
            <p:ph type="title"/>
          </p:nvPr>
        </p:nvSpPr>
        <p:spPr/>
        <p:txBody>
          <a:bodyPr>
            <a:normAutofit/>
          </a:bodyPr>
          <a:lstStyle/>
          <a:p>
            <a:r>
              <a:rPr lang="en-US" sz="4500" b="1" dirty="0">
                <a:solidFill>
                  <a:srgbClr val="002060"/>
                </a:solidFill>
              </a:rPr>
              <a:t>Memory Management</a:t>
            </a:r>
          </a:p>
        </p:txBody>
      </p:sp>
      <p:pic>
        <p:nvPicPr>
          <p:cNvPr id="5" name="Content Placeholder 4">
            <a:extLst>
              <a:ext uri="{FF2B5EF4-FFF2-40B4-BE49-F238E27FC236}">
                <a16:creationId xmlns:a16="http://schemas.microsoft.com/office/drawing/2014/main" id="{8D95BF2D-AFD0-6D1D-7BD9-06FF20F0E60B}"/>
              </a:ext>
            </a:extLst>
          </p:cNvPr>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81424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113-4374-9DB0-79B3-FDB0907A6E99}"/>
              </a:ext>
            </a:extLst>
          </p:cNvPr>
          <p:cNvSpPr>
            <a:spLocks noGrp="1"/>
          </p:cNvSpPr>
          <p:nvPr>
            <p:ph type="title"/>
          </p:nvPr>
        </p:nvSpPr>
        <p:spPr/>
        <p:txBody>
          <a:bodyPr>
            <a:normAutofit/>
          </a:bodyPr>
          <a:lstStyle/>
          <a:p>
            <a:r>
              <a:rPr lang="en-US" sz="4500" b="1" dirty="0">
                <a:solidFill>
                  <a:srgbClr val="002060"/>
                </a:solidFill>
              </a:rPr>
              <a:t>Resource Allocation</a:t>
            </a:r>
          </a:p>
        </p:txBody>
      </p:sp>
      <p:pic>
        <p:nvPicPr>
          <p:cNvPr id="5" name="Content Placeholder 4">
            <a:extLst>
              <a:ext uri="{FF2B5EF4-FFF2-40B4-BE49-F238E27FC236}">
                <a16:creationId xmlns:a16="http://schemas.microsoft.com/office/drawing/2014/main" id="{13A347F2-5046-51CE-675F-E481FAA2D272}"/>
              </a:ext>
            </a:extLst>
          </p:cNvPr>
          <p:cNvPicPr>
            <a:picLocks noGrp="1" noChangeAspect="1"/>
          </p:cNvPicPr>
          <p:nvPr>
            <p:ph idx="1"/>
          </p:nvPr>
        </p:nvPicPr>
        <p:blipFill>
          <a:blip r:embed="rId2"/>
          <a:stretch>
            <a:fillRect/>
          </a:stretch>
        </p:blipFill>
        <p:spPr>
          <a:xfrm>
            <a:off x="1929391" y="1905000"/>
            <a:ext cx="5285217" cy="4351338"/>
          </a:xfrm>
        </p:spPr>
      </p:pic>
    </p:spTree>
    <p:extLst>
      <p:ext uri="{BB962C8B-B14F-4D97-AF65-F5344CB8AC3E}">
        <p14:creationId xmlns:p14="http://schemas.microsoft.com/office/powerpoint/2010/main" val="286686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B25D-A36D-7D2F-9263-65451769E32A}"/>
              </a:ext>
            </a:extLst>
          </p:cNvPr>
          <p:cNvSpPr>
            <a:spLocks noGrp="1"/>
          </p:cNvSpPr>
          <p:nvPr>
            <p:ph type="title"/>
          </p:nvPr>
        </p:nvSpPr>
        <p:spPr>
          <a:xfrm>
            <a:off x="0" y="76200"/>
            <a:ext cx="9067799" cy="1325563"/>
          </a:xfrm>
        </p:spPr>
        <p:txBody>
          <a:bodyPr>
            <a:noAutofit/>
          </a:bodyPr>
          <a:lstStyle/>
          <a:p>
            <a:r>
              <a:rPr lang="en-US" sz="4300" b="1" dirty="0">
                <a:solidFill>
                  <a:srgbClr val="002060"/>
                </a:solidFill>
              </a:rPr>
              <a:t>Task Partitioning and Priority Assignment </a:t>
            </a:r>
          </a:p>
        </p:txBody>
      </p:sp>
      <p:pic>
        <p:nvPicPr>
          <p:cNvPr id="4" name="Content Placeholder 3">
            <a:extLst>
              <a:ext uri="{FF2B5EF4-FFF2-40B4-BE49-F238E27FC236}">
                <a16:creationId xmlns:a16="http://schemas.microsoft.com/office/drawing/2014/main" id="{B52082FC-AE53-4A37-EFD6-7BF2E6D802B2}"/>
              </a:ext>
            </a:extLst>
          </p:cNvPr>
          <p:cNvPicPr>
            <a:picLocks noGrp="1" noChangeAspect="1"/>
          </p:cNvPicPr>
          <p:nvPr>
            <p:ph idx="1"/>
          </p:nvPr>
        </p:nvPicPr>
        <p:blipFill>
          <a:blip r:embed="rId2"/>
          <a:stretch>
            <a:fillRect/>
          </a:stretch>
        </p:blipFill>
        <p:spPr>
          <a:xfrm>
            <a:off x="457200" y="1981200"/>
            <a:ext cx="7735712" cy="4351338"/>
          </a:xfrm>
          <a:prstGeom prst="rect">
            <a:avLst/>
          </a:prstGeom>
        </p:spPr>
      </p:pic>
      <p:sp>
        <p:nvSpPr>
          <p:cNvPr id="6" name="TextBox 5">
            <a:extLst>
              <a:ext uri="{FF2B5EF4-FFF2-40B4-BE49-F238E27FC236}">
                <a16:creationId xmlns:a16="http://schemas.microsoft.com/office/drawing/2014/main" id="{8DD4CA78-EA3B-4151-9F33-2EA9A7A9CE25}"/>
              </a:ext>
            </a:extLst>
          </p:cNvPr>
          <p:cNvSpPr txBox="1"/>
          <p:nvPr/>
        </p:nvSpPr>
        <p:spPr>
          <a:xfrm>
            <a:off x="591360" y="1295400"/>
            <a:ext cx="7886699"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a single-core system, the CPU must divide up the tasks into time slices so that they can appear to run concurrently. The scheduler in an operating system is charged with figuring out which task to run each time slice.</a:t>
            </a:r>
          </a:p>
        </p:txBody>
      </p:sp>
    </p:spTree>
    <p:extLst>
      <p:ext uri="{BB962C8B-B14F-4D97-AF65-F5344CB8AC3E}">
        <p14:creationId xmlns:p14="http://schemas.microsoft.com/office/powerpoint/2010/main" val="3910996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887B-C042-1C17-D26B-2CD26B3A65B3}"/>
              </a:ext>
            </a:extLst>
          </p:cNvPr>
          <p:cNvSpPr>
            <a:spLocks noGrp="1"/>
          </p:cNvSpPr>
          <p:nvPr>
            <p:ph type="title"/>
          </p:nvPr>
        </p:nvSpPr>
        <p:spPr>
          <a:xfrm>
            <a:off x="628650" y="365128"/>
            <a:ext cx="8286750" cy="1325563"/>
          </a:xfrm>
        </p:spPr>
        <p:txBody>
          <a:bodyPr>
            <a:noAutofit/>
          </a:bodyPr>
          <a:lstStyle/>
          <a:p>
            <a:r>
              <a:rPr lang="en-US" sz="4500" b="1" dirty="0">
                <a:solidFill>
                  <a:srgbClr val="002060"/>
                </a:solidFill>
              </a:rPr>
              <a:t>Task Partitioning and Priority Assignment Cont.</a:t>
            </a:r>
          </a:p>
        </p:txBody>
      </p:sp>
      <p:sp>
        <p:nvSpPr>
          <p:cNvPr id="3" name="Content Placeholder 2">
            <a:extLst>
              <a:ext uri="{FF2B5EF4-FFF2-40B4-BE49-F238E27FC236}">
                <a16:creationId xmlns:a16="http://schemas.microsoft.com/office/drawing/2014/main" id="{26B0232A-1D04-620C-463A-24715CF95395}"/>
              </a:ext>
            </a:extLst>
          </p:cNvPr>
          <p:cNvSpPr>
            <a:spLocks noGrp="1"/>
          </p:cNvSpPr>
          <p:nvPr>
            <p:ph idx="1"/>
          </p:nvPr>
        </p:nvSpPr>
        <p:spPr/>
        <p:txBody>
          <a:bodyPr>
            <a:normAutofit fontScale="92500" lnSpcReduction="10000"/>
          </a:bodyPr>
          <a:lstStyle/>
          <a:p>
            <a:r>
              <a:rPr lang="en-US" dirty="0">
                <a:latin typeface="Arial" panose="020B0604020202020204" pitchFamily="34" charset="0"/>
                <a:cs typeface="Arial" panose="020B0604020202020204" pitchFamily="34" charset="0"/>
              </a:rPr>
              <a:t>In </a:t>
            </a:r>
            <a:r>
              <a:rPr lang="en-US" dirty="0" err="1">
                <a:latin typeface="Arial" panose="020B0604020202020204" pitchFamily="34" charset="0"/>
                <a:cs typeface="Arial" panose="020B0604020202020204" pitchFamily="34" charset="0"/>
              </a:rPr>
              <a:t>FreeRTOS</a:t>
            </a:r>
            <a:r>
              <a:rPr lang="en-US" dirty="0">
                <a:latin typeface="Arial" panose="020B0604020202020204" pitchFamily="34" charset="0"/>
                <a:cs typeface="Arial" panose="020B0604020202020204" pitchFamily="34" charset="0"/>
              </a:rPr>
              <a:t>, the default time slice is 1 </a:t>
            </a:r>
            <a:r>
              <a:rPr lang="en-US" dirty="0" err="1">
                <a:latin typeface="Arial" panose="020B0604020202020204" pitchFamily="34" charset="0"/>
                <a:cs typeface="Arial" panose="020B0604020202020204" pitchFamily="34" charset="0"/>
              </a:rPr>
              <a:t>ms</a:t>
            </a:r>
            <a:r>
              <a:rPr lang="en-US" dirty="0">
                <a:latin typeface="Arial" panose="020B0604020202020204" pitchFamily="34" charset="0"/>
                <a:cs typeface="Arial" panose="020B0604020202020204" pitchFamily="34" charset="0"/>
              </a:rPr>
              <a:t>, and a time slice is known as a “tick.” A hardware timer is configured to create an interrupt every 1 </a:t>
            </a:r>
            <a:r>
              <a:rPr lang="en-US" dirty="0" err="1">
                <a:latin typeface="Arial" panose="020B0604020202020204" pitchFamily="34" charset="0"/>
                <a:cs typeface="Arial" panose="020B0604020202020204" pitchFamily="34" charset="0"/>
              </a:rPr>
              <a:t>ms.</a:t>
            </a:r>
            <a:r>
              <a:rPr lang="en-US" dirty="0">
                <a:latin typeface="Arial" panose="020B0604020202020204" pitchFamily="34" charset="0"/>
                <a:cs typeface="Arial" panose="020B0604020202020204" pitchFamily="34" charset="0"/>
              </a:rPr>
              <a:t> The ISR for that timer runs the scheduler, which chooses the task to run next.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At each tick interrupt, the task with the highest priority is chosen to run. If the highest priority tasks have the same priority, they are executed in a round-robin fashion. If a task with a higher priority than the currently running task becomes available (e.g. in the "Ready" state), then it will immediately run. It does not wait for the next tick.</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 hardware interrupt is always considered to have a higher priority than any task running in software. As a result, a hardware ISR can interrupt any task. Because of this, we recommend keeping any ISR code as short as possible to reduce interruptions to the running tasks</a:t>
            </a:r>
          </a:p>
        </p:txBody>
      </p:sp>
    </p:spTree>
    <p:extLst>
      <p:ext uri="{BB962C8B-B14F-4D97-AF65-F5344CB8AC3E}">
        <p14:creationId xmlns:p14="http://schemas.microsoft.com/office/powerpoint/2010/main" val="233802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F877-4E26-8715-A2C8-1BB1113E7AFF}"/>
              </a:ext>
            </a:extLst>
          </p:cNvPr>
          <p:cNvSpPr>
            <a:spLocks noGrp="1"/>
          </p:cNvSpPr>
          <p:nvPr>
            <p:ph type="title"/>
          </p:nvPr>
        </p:nvSpPr>
        <p:spPr>
          <a:xfrm>
            <a:off x="304800" y="228600"/>
            <a:ext cx="6762750" cy="396872"/>
          </a:xfrm>
        </p:spPr>
        <p:txBody>
          <a:bodyPr>
            <a:noAutofit/>
          </a:bodyPr>
          <a:lstStyle/>
          <a:p>
            <a:r>
              <a:rPr lang="en-US" sz="4500" b="1" dirty="0">
                <a:solidFill>
                  <a:srgbClr val="002060"/>
                </a:solidFill>
              </a:rPr>
              <a:t>GPOS vs RTOS</a:t>
            </a:r>
          </a:p>
        </p:txBody>
      </p:sp>
      <p:pic>
        <p:nvPicPr>
          <p:cNvPr id="4" name="Content Placeholder 3">
            <a:extLst>
              <a:ext uri="{FF2B5EF4-FFF2-40B4-BE49-F238E27FC236}">
                <a16:creationId xmlns:a16="http://schemas.microsoft.com/office/drawing/2014/main" id="{46C8EBBF-9CC5-DC70-62A7-1FB7F70976FE}"/>
              </a:ext>
            </a:extLst>
          </p:cNvPr>
          <p:cNvPicPr>
            <a:picLocks noGrp="1" noChangeAspect="1"/>
          </p:cNvPicPr>
          <p:nvPr>
            <p:ph idx="1"/>
          </p:nvPr>
        </p:nvPicPr>
        <p:blipFill>
          <a:blip r:embed="rId2"/>
          <a:stretch>
            <a:fillRect/>
          </a:stretch>
        </p:blipFill>
        <p:spPr>
          <a:xfrm>
            <a:off x="76200" y="643306"/>
            <a:ext cx="5689599" cy="3200400"/>
          </a:xfrm>
          <a:prstGeom prst="rect">
            <a:avLst/>
          </a:prstGeom>
        </p:spPr>
      </p:pic>
      <p:pic>
        <p:nvPicPr>
          <p:cNvPr id="5" name="Picture 4">
            <a:extLst>
              <a:ext uri="{FF2B5EF4-FFF2-40B4-BE49-F238E27FC236}">
                <a16:creationId xmlns:a16="http://schemas.microsoft.com/office/drawing/2014/main" id="{1E8455A0-EFAC-7D5C-F08E-062C8F98B305}"/>
              </a:ext>
            </a:extLst>
          </p:cNvPr>
          <p:cNvPicPr>
            <a:picLocks noChangeAspect="1"/>
          </p:cNvPicPr>
          <p:nvPr/>
        </p:nvPicPr>
        <p:blipFill>
          <a:blip r:embed="rId3"/>
          <a:stretch>
            <a:fillRect/>
          </a:stretch>
        </p:blipFill>
        <p:spPr>
          <a:xfrm>
            <a:off x="3200400" y="3429000"/>
            <a:ext cx="5943600" cy="3343275"/>
          </a:xfrm>
          <a:prstGeom prst="rect">
            <a:avLst/>
          </a:prstGeom>
        </p:spPr>
      </p:pic>
    </p:spTree>
    <p:extLst>
      <p:ext uri="{BB962C8B-B14F-4D97-AF65-F5344CB8AC3E}">
        <p14:creationId xmlns:p14="http://schemas.microsoft.com/office/powerpoint/2010/main" val="387810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18AF-01B1-EB66-98C2-B0670AC0D662}"/>
              </a:ext>
            </a:extLst>
          </p:cNvPr>
          <p:cNvSpPr>
            <a:spLocks noGrp="1"/>
          </p:cNvSpPr>
          <p:nvPr>
            <p:ph type="title"/>
          </p:nvPr>
        </p:nvSpPr>
        <p:spPr/>
        <p:txBody>
          <a:bodyPr>
            <a:noAutofit/>
          </a:bodyPr>
          <a:lstStyle/>
          <a:p>
            <a:r>
              <a:rPr lang="en-US" sz="4500" b="1" dirty="0">
                <a:solidFill>
                  <a:srgbClr val="002060"/>
                </a:solidFill>
              </a:rPr>
              <a:t>Resource Management and Allocation : Heap</a:t>
            </a:r>
          </a:p>
        </p:txBody>
      </p:sp>
      <p:sp>
        <p:nvSpPr>
          <p:cNvPr id="3" name="Content Placeholder 2">
            <a:extLst>
              <a:ext uri="{FF2B5EF4-FFF2-40B4-BE49-F238E27FC236}">
                <a16:creationId xmlns:a16="http://schemas.microsoft.com/office/drawing/2014/main" id="{AA5773AF-67E0-2F3F-CD40-28717A4176CF}"/>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Because </a:t>
            </a:r>
            <a:r>
              <a:rPr lang="en-US" sz="1800" b="0" i="0" u="none" strike="noStrike" baseline="0" dirty="0" err="1">
                <a:latin typeface="Arial" panose="020B0604020202020204" pitchFamily="34" charset="0"/>
                <a:cs typeface="Arial" panose="020B0604020202020204" pitchFamily="34" charset="0"/>
              </a:rPr>
              <a:t>FreeRTOS</a:t>
            </a:r>
            <a:r>
              <a:rPr lang="en-US" sz="1800" b="0" i="0" u="none" strike="noStrike" baseline="0" dirty="0">
                <a:latin typeface="Arial" panose="020B0604020202020204" pitchFamily="34" charset="0"/>
                <a:cs typeface="Arial" panose="020B0604020202020204" pitchFamily="34" charset="0"/>
              </a:rPr>
              <a:t> targets such a wide range of MCUs and applications, it ships with five different dynamic allocation schemes, all of which are implemented with a heap. </a:t>
            </a:r>
          </a:p>
          <a:p>
            <a:pPr algn="l"/>
            <a:r>
              <a:rPr lang="en-US" sz="1800" b="0" i="0" u="none" strike="noStrike" baseline="0" dirty="0">
                <a:latin typeface="Arial" panose="020B0604020202020204" pitchFamily="34" charset="0"/>
                <a:cs typeface="Arial" panose="020B0604020202020204" pitchFamily="34" charset="0"/>
              </a:rPr>
              <a:t>The different heap implementations allow different levels of heap functionality. They are included in the portable/</a:t>
            </a:r>
            <a:r>
              <a:rPr lang="en-US" sz="1800" b="0" i="0" u="none" strike="noStrike" baseline="0" dirty="0" err="1">
                <a:latin typeface="Arial" panose="020B0604020202020204" pitchFamily="34" charset="0"/>
                <a:cs typeface="Arial" panose="020B0604020202020204" pitchFamily="34" charset="0"/>
              </a:rPr>
              <a:t>MemMang</a:t>
            </a:r>
            <a:r>
              <a:rPr lang="en-US" sz="1800" b="0" i="0" u="none" strike="noStrike" baseline="0" dirty="0">
                <a:latin typeface="Arial" panose="020B0604020202020204" pitchFamily="34" charset="0"/>
                <a:cs typeface="Arial" panose="020B0604020202020204" pitchFamily="34" charset="0"/>
              </a:rPr>
              <a:t> directory as heap_1.c, heap_2.c, heap_3.c, heap_4.c, and heap_5.c</a:t>
            </a:r>
          </a:p>
          <a:p>
            <a:pPr marL="0" indent="0" algn="l">
              <a:buNone/>
            </a:pPr>
            <a:endParaRPr lang="en-US" dirty="0"/>
          </a:p>
        </p:txBody>
      </p:sp>
      <p:pic>
        <p:nvPicPr>
          <p:cNvPr id="5" name="Picture 4">
            <a:extLst>
              <a:ext uri="{FF2B5EF4-FFF2-40B4-BE49-F238E27FC236}">
                <a16:creationId xmlns:a16="http://schemas.microsoft.com/office/drawing/2014/main" id="{59425E72-66D2-DACE-10F4-43C68FC172A1}"/>
              </a:ext>
            </a:extLst>
          </p:cNvPr>
          <p:cNvPicPr>
            <a:picLocks noChangeAspect="1"/>
          </p:cNvPicPr>
          <p:nvPr/>
        </p:nvPicPr>
        <p:blipFill>
          <a:blip r:embed="rId2"/>
          <a:stretch>
            <a:fillRect/>
          </a:stretch>
        </p:blipFill>
        <p:spPr>
          <a:xfrm>
            <a:off x="2438400" y="3596868"/>
            <a:ext cx="3972479" cy="2896004"/>
          </a:xfrm>
          <a:prstGeom prst="rect">
            <a:avLst/>
          </a:prstGeom>
        </p:spPr>
      </p:pic>
    </p:spTree>
    <p:extLst>
      <p:ext uri="{BB962C8B-B14F-4D97-AF65-F5344CB8AC3E}">
        <p14:creationId xmlns:p14="http://schemas.microsoft.com/office/powerpoint/2010/main" val="274302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496F-C9FE-24B4-8443-B942853CEA27}"/>
              </a:ext>
            </a:extLst>
          </p:cNvPr>
          <p:cNvSpPr>
            <a:spLocks noGrp="1"/>
          </p:cNvSpPr>
          <p:nvPr>
            <p:ph type="title"/>
          </p:nvPr>
        </p:nvSpPr>
        <p:spPr>
          <a:xfrm>
            <a:off x="628650" y="365129"/>
            <a:ext cx="7886700" cy="777872"/>
          </a:xfrm>
        </p:spPr>
        <p:txBody>
          <a:bodyPr>
            <a:normAutofit/>
          </a:bodyPr>
          <a:lstStyle/>
          <a:p>
            <a:r>
              <a:rPr lang="en-US" sz="4500" b="1" dirty="0">
                <a:solidFill>
                  <a:srgbClr val="002060"/>
                </a:solidFill>
              </a:rPr>
              <a:t>Heap Allocation</a:t>
            </a:r>
          </a:p>
        </p:txBody>
      </p:sp>
      <p:sp>
        <p:nvSpPr>
          <p:cNvPr id="3" name="Content Placeholder 2">
            <a:extLst>
              <a:ext uri="{FF2B5EF4-FFF2-40B4-BE49-F238E27FC236}">
                <a16:creationId xmlns:a16="http://schemas.microsoft.com/office/drawing/2014/main" id="{15E2A8F5-204E-D2F6-6226-C11F5D4A8737}"/>
              </a:ext>
            </a:extLst>
          </p:cNvPr>
          <p:cNvSpPr>
            <a:spLocks noGrp="1"/>
          </p:cNvSpPr>
          <p:nvPr>
            <p:ph idx="1"/>
          </p:nvPr>
        </p:nvSpPr>
        <p:spPr>
          <a:xfrm>
            <a:off x="228600" y="1219200"/>
            <a:ext cx="8839200" cy="5486400"/>
          </a:xfrm>
        </p:spPr>
        <p:txBody>
          <a:bodyPr>
            <a:normAutofit fontScale="92500"/>
          </a:bodyPr>
          <a:lstStyle/>
          <a:p>
            <a:r>
              <a:rPr lang="en-US" dirty="0">
                <a:latin typeface="Arial" panose="020B0604020202020204" pitchFamily="34" charset="0"/>
                <a:cs typeface="Arial" panose="020B0604020202020204" pitchFamily="34" charset="0"/>
              </a:rPr>
              <a:t>heap_1: Allocation only—no freeing is allowed. This is best suited for simple applications that don't free anything after initial creation. This implementation, along with heap_2, provides the most deterministic timing since neither heap ever performs a search for adjacent free blocks to combine.</a:t>
            </a:r>
          </a:p>
          <a:p>
            <a:r>
              <a:rPr lang="en-US" dirty="0">
                <a:latin typeface="Arial" panose="020B0604020202020204" pitchFamily="34" charset="0"/>
                <a:cs typeface="Arial" panose="020B0604020202020204" pitchFamily="34" charset="0"/>
              </a:rPr>
              <a:t>heap_2: Allocation and freeing are both allowed, but adjacent free blocks are not combined. This limits appropriate use cases to those applications that can know/guarantee they are reusing a number of items that are the same size each time. This heap implementation is not a great fit for applications that make use of </a:t>
            </a:r>
            <a:r>
              <a:rPr lang="en-US" dirty="0" err="1">
                <a:latin typeface="Arial" panose="020B0604020202020204" pitchFamily="34" charset="0"/>
                <a:cs typeface="Arial" panose="020B0604020202020204" pitchFamily="34" charset="0"/>
              </a:rPr>
              <a:t>vPortMalloc</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vPortFree</a:t>
            </a:r>
            <a:r>
              <a:rPr lang="en-US" dirty="0">
                <a:latin typeface="Arial" panose="020B0604020202020204" pitchFamily="34" charset="0"/>
                <a:cs typeface="Arial" panose="020B0604020202020204" pitchFamily="34" charset="0"/>
              </a:rPr>
              <a:t> explicitly (for example, applications that allocate memory dynamically themselves), unless there is a very large degree of discipline in ensuring that only a small subset of possible sizes are used.</a:t>
            </a:r>
          </a:p>
          <a:p>
            <a:r>
              <a:rPr lang="en-US" dirty="0">
                <a:latin typeface="Arial" panose="020B0604020202020204" pitchFamily="34" charset="0"/>
                <a:cs typeface="Arial" panose="020B0604020202020204" pitchFamily="34" charset="0"/>
              </a:rPr>
              <a:t>heap_3: Wraps standard malloc/free implementations to provide thread safety.</a:t>
            </a:r>
          </a:p>
          <a:p>
            <a:r>
              <a:rPr lang="en-US" dirty="0">
                <a:latin typeface="Arial" panose="020B0604020202020204" pitchFamily="34" charset="0"/>
                <a:cs typeface="Arial" panose="020B0604020202020204" pitchFamily="34" charset="0"/>
              </a:rPr>
              <a:t>heap_4: The same as heap_2 but combines adjacent free space. Allows locating the entire heap by giving an absolute address. Well suited for applications to use dynamic allocation.</a:t>
            </a:r>
          </a:p>
          <a:p>
            <a:r>
              <a:rPr lang="en-US" dirty="0">
                <a:latin typeface="Arial" panose="020B0604020202020204" pitchFamily="34" charset="0"/>
                <a:cs typeface="Arial" panose="020B0604020202020204" pitchFamily="34" charset="0"/>
              </a:rPr>
              <a:t>heap_5: The same as heap_4 but allows for creating a heap that is distributed across different noncontiguous memory regions—for example, a heap could be scattered across internal and external RAM.</a:t>
            </a:r>
          </a:p>
        </p:txBody>
      </p:sp>
    </p:spTree>
    <p:extLst>
      <p:ext uri="{BB962C8B-B14F-4D97-AF65-F5344CB8AC3E}">
        <p14:creationId xmlns:p14="http://schemas.microsoft.com/office/powerpoint/2010/main" val="3313774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50B-C6CD-0919-1D0B-FFBAA9904698}"/>
              </a:ext>
            </a:extLst>
          </p:cNvPr>
          <p:cNvSpPr>
            <a:spLocks noGrp="1"/>
          </p:cNvSpPr>
          <p:nvPr>
            <p:ph type="title"/>
          </p:nvPr>
        </p:nvSpPr>
        <p:spPr>
          <a:xfrm>
            <a:off x="0" y="117071"/>
            <a:ext cx="9144000" cy="721130"/>
          </a:xfrm>
        </p:spPr>
        <p:txBody>
          <a:bodyPr>
            <a:noAutofit/>
          </a:bodyPr>
          <a:lstStyle/>
          <a:p>
            <a:r>
              <a:rPr lang="en-US" sz="4000" b="1" dirty="0">
                <a:solidFill>
                  <a:srgbClr val="002060"/>
                </a:solidFill>
              </a:rPr>
              <a:t>Deadline Analysis &amp;Task Timing Requirement</a:t>
            </a:r>
          </a:p>
        </p:txBody>
      </p:sp>
      <p:pic>
        <p:nvPicPr>
          <p:cNvPr id="2050" name="Picture 2">
            <a:extLst>
              <a:ext uri="{FF2B5EF4-FFF2-40B4-BE49-F238E27FC236}">
                <a16:creationId xmlns:a16="http://schemas.microsoft.com/office/drawing/2014/main" id="{EBA527EC-E9DB-3CE6-0FBA-E1990D40A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81" y="4050498"/>
            <a:ext cx="5510212" cy="2791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57B4DA-0169-6438-5DF0-D4AC6CB95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544" y="3938303"/>
            <a:ext cx="3495675" cy="2843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6C92A3-DD99-A328-6514-6F3095D0075D}"/>
              </a:ext>
            </a:extLst>
          </p:cNvPr>
          <p:cNvSpPr txBox="1"/>
          <p:nvPr/>
        </p:nvSpPr>
        <p:spPr>
          <a:xfrm>
            <a:off x="1" y="947153"/>
            <a:ext cx="9050218"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Modeling and evaluation of a real-time scheduling system concern is on the analysis of the algorithm capability to meet a process deadline. A deadline is defined as the time required for a task to be processed.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 example, in a real-time scheduling algorithm a deadline could be set to five nano-seconds. In a critical operation the task must be processed in the time specified by the deadline (i.e. five nano-seconds). A task in a real-time system must be completed “neither too early nor too late”.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system is said to be unschedulable when tasks can not meet the specified deadlines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task can be classified as either a periodic or aperiodic process.</a:t>
            </a:r>
          </a:p>
        </p:txBody>
      </p:sp>
    </p:spTree>
    <p:extLst>
      <p:ext uri="{BB962C8B-B14F-4D97-AF65-F5344CB8AC3E}">
        <p14:creationId xmlns:p14="http://schemas.microsoft.com/office/powerpoint/2010/main" val="313343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00E2-238C-C688-4435-0A25990B4DE0}"/>
              </a:ext>
            </a:extLst>
          </p:cNvPr>
          <p:cNvSpPr>
            <a:spLocks noGrp="1"/>
          </p:cNvSpPr>
          <p:nvPr>
            <p:ph type="title"/>
          </p:nvPr>
        </p:nvSpPr>
        <p:spPr>
          <a:xfrm>
            <a:off x="152400" y="76200"/>
            <a:ext cx="8991600" cy="1676400"/>
          </a:xfrm>
        </p:spPr>
        <p:txBody>
          <a:bodyPr>
            <a:normAutofit/>
          </a:bodyPr>
          <a:lstStyle/>
          <a:p>
            <a:r>
              <a:rPr lang="en-US" sz="4500" b="1" dirty="0">
                <a:solidFill>
                  <a:srgbClr val="002060"/>
                </a:solidFill>
              </a:rPr>
              <a:t>Fault Tolerance and Error Handling</a:t>
            </a:r>
          </a:p>
        </p:txBody>
      </p:sp>
      <p:sp>
        <p:nvSpPr>
          <p:cNvPr id="3" name="Content Placeholder 2">
            <a:extLst>
              <a:ext uri="{FF2B5EF4-FFF2-40B4-BE49-F238E27FC236}">
                <a16:creationId xmlns:a16="http://schemas.microsoft.com/office/drawing/2014/main" id="{7CDEC97E-8C7D-61DF-31A1-D02F28144AEE}"/>
              </a:ext>
            </a:extLst>
          </p:cNvPr>
          <p:cNvSpPr>
            <a:spLocks noGrp="1"/>
          </p:cNvSpPr>
          <p:nvPr>
            <p:ph idx="1"/>
          </p:nvPr>
        </p:nvSpPr>
        <p:spPr/>
        <p:txBody>
          <a:bodyPr>
            <a:normAutofit fontScale="92500"/>
          </a:bodyPr>
          <a:lstStyle/>
          <a:p>
            <a:r>
              <a:rPr lang="en-US" dirty="0">
                <a:latin typeface="Arial" panose="020B0604020202020204" pitchFamily="34" charset="0"/>
                <a:cs typeface="Arial" panose="020B0604020202020204" pitchFamily="34" charset="0"/>
              </a:rPr>
              <a:t>Hard real-time operating systems focus on timing constraints as the most important issue in the system design </a:t>
            </a:r>
          </a:p>
          <a:p>
            <a:r>
              <a:rPr lang="en-US" dirty="0">
                <a:latin typeface="Arial" panose="020B0604020202020204" pitchFamily="34" charset="0"/>
                <a:cs typeface="Arial" panose="020B0604020202020204" pitchFamily="34" charset="0"/>
              </a:rPr>
              <a:t>In systems like drive-by-wire systems in automobiles, fly-by-wire systems in avionics, missile control systems and autonomous space systems </a:t>
            </a:r>
          </a:p>
          <a:p>
            <a:r>
              <a:rPr lang="en-US" dirty="0">
                <a:latin typeface="Arial" panose="020B0604020202020204" pitchFamily="34" charset="0"/>
                <a:cs typeface="Arial" panose="020B0604020202020204" pitchFamily="34" charset="0"/>
              </a:rPr>
              <a:t>Failure in these systems can lead to incorrect results due to erroneous computations or invalid results due to missed deadlines. Therefore, implementing fault tolerance techniques should be considered during system design.</a:t>
            </a:r>
          </a:p>
          <a:p>
            <a:r>
              <a:rPr lang="en-US" dirty="0">
                <a:latin typeface="Arial" panose="020B0604020202020204" pitchFamily="34" charset="0"/>
                <a:cs typeface="Arial" panose="020B0604020202020204" pitchFamily="34" charset="0"/>
              </a:rPr>
              <a:t>In Automotive industry ISO26262 is followed for Functional Safety</a:t>
            </a:r>
          </a:p>
          <a:p>
            <a:r>
              <a:rPr lang="en-US" dirty="0">
                <a:latin typeface="Arial" panose="020B0604020202020204" pitchFamily="34" charset="0"/>
                <a:cs typeface="Arial" panose="020B0604020202020204" pitchFamily="34" charset="0"/>
              </a:rPr>
              <a:t>Fault tolerance techniques that could be applied to each feature are </a:t>
            </a:r>
            <a:r>
              <a:rPr lang="en-US" b="1" dirty="0">
                <a:latin typeface="Arial" panose="020B0604020202020204" pitchFamily="34" charset="0"/>
                <a:cs typeface="Arial" panose="020B0604020202020204" pitchFamily="34" charset="0"/>
              </a:rPr>
              <a:t>Memory Management, Kernel Considerations, Process and Thread Management, Communications, I/O Management, Interrupt Handling and Programming Languages.</a:t>
            </a:r>
            <a:r>
              <a:rPr lang="en-US" b="1" dirty="0">
                <a:latin typeface="Arial" panose="020B0604020202020204" pitchFamily="34" charset="0"/>
                <a:cs typeface="Arial" panose="020B0604020202020204" pitchFamily="34" charset="0"/>
                <a:hlinkClick r:id="rId2"/>
              </a:rPr>
              <a:t>[Ref]</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3145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673718">
              <a:lnSpc>
                <a:spcPct val="100000"/>
              </a:lnSpc>
              <a:spcBef>
                <a:spcPts val="111"/>
              </a:spcBef>
            </a:pPr>
            <a:r>
              <a:rPr sz="4500" b="1" dirty="0">
                <a:solidFill>
                  <a:srgbClr val="002060"/>
                </a:solidFill>
              </a:rPr>
              <a:t>Context Switch (Task Switch)</a:t>
            </a:r>
          </a:p>
        </p:txBody>
      </p:sp>
      <p:sp>
        <p:nvSpPr>
          <p:cNvPr id="3" name="object 3"/>
          <p:cNvSpPr txBox="1"/>
          <p:nvPr/>
        </p:nvSpPr>
        <p:spPr>
          <a:xfrm>
            <a:off x="515693" y="2024360"/>
            <a:ext cx="8362315" cy="3549433"/>
          </a:xfrm>
          <a:prstGeom prst="rect">
            <a:avLst/>
          </a:prstGeom>
        </p:spPr>
        <p:txBody>
          <a:bodyPr vert="horz" wrap="square" lIns="0" tIns="12065" rIns="0" bIns="0" rtlCol="0">
            <a:spAutoFit/>
          </a:bodyPr>
          <a:lstStyle/>
          <a:p>
            <a:pPr marL="320032" marR="5080" indent="-307967">
              <a:lnSpc>
                <a:spcPts val="3829"/>
              </a:lnSpc>
              <a:spcBef>
                <a:spcPts val="95"/>
              </a:spcBef>
              <a:buChar char="•"/>
              <a:tabLst>
                <a:tab pos="320032" algn="l"/>
                <a:tab pos="321303" algn="l"/>
                <a:tab pos="1559521" algn="l"/>
                <a:tab pos="2136721" algn="l"/>
                <a:tab pos="2705032" algn="l"/>
                <a:tab pos="3152696" algn="l"/>
                <a:tab pos="3378116" algn="l"/>
                <a:tab pos="4386470" algn="l"/>
                <a:tab pos="4684278" algn="l"/>
                <a:tab pos="5782801" algn="l"/>
                <a:tab pos="7170241" algn="l"/>
                <a:tab pos="7420424" algn="l"/>
              </a:tabLst>
            </a:pPr>
            <a:r>
              <a:rPr sz="3051" dirty="0">
                <a:solidFill>
                  <a:srgbClr val="956705"/>
                </a:solidFill>
                <a:latin typeface="Times New Roman"/>
                <a:cs typeface="Times New Roman"/>
              </a:rPr>
              <a:t>	</a:t>
            </a:r>
            <a:r>
              <a:rPr sz="3051" spc="65" dirty="0">
                <a:solidFill>
                  <a:srgbClr val="072F07"/>
                </a:solidFill>
                <a:latin typeface="Arial" panose="020B0604020202020204" pitchFamily="34" charset="0"/>
                <a:cs typeface="Arial" panose="020B0604020202020204" pitchFamily="34" charset="0"/>
              </a:rPr>
              <a:t>Save</a:t>
            </a:r>
            <a:r>
              <a:rPr lang="en-US" sz="3051" spc="6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CPU</a:t>
            </a:r>
            <a:r>
              <a:rPr lang="en-US" sz="3051" spc="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lang="en-US" sz="3051" spc="10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context</a:t>
            </a:r>
            <a:r>
              <a:rPr lang="en-US" sz="3051" spc="3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(CPU </a:t>
            </a:r>
            <a:r>
              <a:rPr sz="3051" spc="-11" dirty="0">
                <a:solidFill>
                  <a:srgbClr val="072F07"/>
                </a:solidFill>
                <a:latin typeface="Arial" panose="020B0604020202020204" pitchFamily="34" charset="0"/>
                <a:cs typeface="Arial" panose="020B0604020202020204" pitchFamily="34" charset="0"/>
              </a:rPr>
              <a:t>Registers)</a:t>
            </a:r>
            <a:r>
              <a:rPr sz="3051" dirty="0">
                <a:solidFill>
                  <a:srgbClr val="072F07"/>
                </a:solidFill>
                <a:latin typeface="Arial" panose="020B0604020202020204" pitchFamily="34" charset="0"/>
                <a:cs typeface="Arial" panose="020B0604020202020204" pitchFamily="34" charset="0"/>
              </a:rPr>
              <a:t>	</a:t>
            </a:r>
            <a:r>
              <a:rPr sz="3051" spc="65" dirty="0">
                <a:solidFill>
                  <a:srgbClr val="072F07"/>
                </a:solidFill>
                <a:latin typeface="Arial" panose="020B0604020202020204" pitchFamily="34" charset="0"/>
                <a:cs typeface="Arial" panose="020B0604020202020204" pitchFamily="34" charset="0"/>
              </a:rPr>
              <a:t>on</a:t>
            </a:r>
            <a:r>
              <a:rPr sz="3051"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the</a:t>
            </a:r>
            <a:r>
              <a:rPr lang="en-US" sz="3051" spc="5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sz="3051" dirty="0">
                <a:solidFill>
                  <a:srgbClr val="072F07"/>
                </a:solidFill>
                <a:latin typeface="Arial" panose="020B0604020202020204" pitchFamily="34" charset="0"/>
                <a:cs typeface="Arial" panose="020B0604020202020204" pitchFamily="34" charset="0"/>
              </a:rPr>
              <a:t>	</a:t>
            </a:r>
            <a:r>
              <a:rPr sz="3051" spc="-629" dirty="0">
                <a:solidFill>
                  <a:srgbClr val="072F07"/>
                </a:solidFill>
                <a:latin typeface="Arial" panose="020B0604020202020204" pitchFamily="34" charset="0"/>
                <a:cs typeface="Arial" panose="020B0604020202020204" pitchFamily="34" charset="0"/>
              </a:rPr>
              <a:t> </a:t>
            </a:r>
            <a:r>
              <a:rPr sz="3051" spc="45" dirty="0">
                <a:solidFill>
                  <a:srgbClr val="072F07"/>
                </a:solidFill>
                <a:latin typeface="Arial" panose="020B0604020202020204" pitchFamily="34" charset="0"/>
                <a:cs typeface="Arial" panose="020B0604020202020204" pitchFamily="34" charset="0"/>
              </a:rPr>
              <a:t>context</a:t>
            </a:r>
            <a:r>
              <a:rPr sz="3051" dirty="0">
                <a:solidFill>
                  <a:srgbClr val="072F07"/>
                </a:solidFill>
                <a:latin typeface="Arial" panose="020B0604020202020204" pitchFamily="34" charset="0"/>
                <a:cs typeface="Arial" panose="020B0604020202020204" pitchFamily="34" charset="0"/>
              </a:rPr>
              <a:t>	</a:t>
            </a:r>
            <a:r>
              <a:rPr sz="3051" spc="-11" dirty="0">
                <a:solidFill>
                  <a:srgbClr val="072F07"/>
                </a:solidFill>
                <a:latin typeface="Arial" panose="020B0604020202020204" pitchFamily="34" charset="0"/>
                <a:cs typeface="Arial" panose="020B0604020202020204" pitchFamily="34" charset="0"/>
              </a:rPr>
              <a:t>storage</a:t>
            </a:r>
            <a:r>
              <a:rPr lang="en-US" sz="3051" spc="-11"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A</a:t>
            </a:r>
            <a:r>
              <a:rPr sz="3051" spc="51" dirty="0">
                <a:solidFill>
                  <a:srgbClr val="072F07"/>
                </a:solidFill>
                <a:latin typeface="Arial" panose="020B0604020202020204" pitchFamily="34" charset="0"/>
                <a:cs typeface="Arial" panose="020B0604020202020204" pitchFamily="34" charset="0"/>
              </a:rPr>
              <a:t>rea</a:t>
            </a:r>
            <a:endParaRPr lang="en-US" sz="3051" spc="51" dirty="0">
              <a:solidFill>
                <a:srgbClr val="072F07"/>
              </a:solidFill>
              <a:latin typeface="Arial" panose="020B0604020202020204" pitchFamily="34" charset="0"/>
              <a:cs typeface="Arial" panose="020B0604020202020204" pitchFamily="34" charset="0"/>
            </a:endParaRPr>
          </a:p>
          <a:p>
            <a:pPr marL="321937" marR="5080" indent="-309872">
              <a:lnSpc>
                <a:spcPct val="105500"/>
              </a:lnSpc>
              <a:spcBef>
                <a:spcPts val="100"/>
              </a:spcBef>
              <a:buFontTx/>
              <a:buChar char="•"/>
              <a:tabLst>
                <a:tab pos="321937" algn="l"/>
                <a:tab pos="324477" algn="l"/>
                <a:tab pos="1282033" algn="l"/>
                <a:tab pos="2278958" algn="l"/>
                <a:tab pos="3258739" algn="l"/>
                <a:tab pos="4786511" algn="l"/>
                <a:tab pos="5377046" algn="l"/>
              </a:tabLst>
            </a:pPr>
            <a:r>
              <a:rPr lang="en-US" sz="3051" spc="51" dirty="0">
                <a:solidFill>
                  <a:srgbClr val="072F07"/>
                </a:solidFill>
                <a:latin typeface="Arial" panose="020B0604020202020204" pitchFamily="34" charset="0"/>
                <a:cs typeface="Arial" panose="020B0604020202020204" pitchFamily="34" charset="0"/>
              </a:rPr>
              <a:t>The </a:t>
            </a:r>
            <a:r>
              <a:rPr lang="en-US" sz="3051" spc="35" dirty="0">
                <a:solidFill>
                  <a:srgbClr val="072F07"/>
                </a:solidFill>
                <a:latin typeface="Arial" panose="020B0604020202020204" pitchFamily="34" charset="0"/>
                <a:cs typeface="Arial" panose="020B0604020202020204" pitchFamily="34" charset="0"/>
              </a:rPr>
              <a:t>new </a:t>
            </a:r>
            <a:r>
              <a:rPr lang="en-US" sz="3051" spc="-20" dirty="0">
                <a:solidFill>
                  <a:srgbClr val="072F07"/>
                </a:solidFill>
                <a:latin typeface="Arial" panose="020B0604020202020204" pitchFamily="34" charset="0"/>
                <a:cs typeface="Arial" panose="020B0604020202020204" pitchFamily="34" charset="0"/>
              </a:rPr>
              <a:t>task </a:t>
            </a:r>
            <a:r>
              <a:rPr lang="en-US" sz="3051" spc="35" dirty="0">
                <a:solidFill>
                  <a:srgbClr val="072F07"/>
                </a:solidFill>
                <a:latin typeface="Arial" panose="020B0604020202020204" pitchFamily="34" charset="0"/>
                <a:cs typeface="Arial" panose="020B0604020202020204" pitchFamily="34" charset="0"/>
              </a:rPr>
              <a:t>context </a:t>
            </a:r>
            <a:r>
              <a:rPr lang="en-US" sz="3051" spc="31" dirty="0">
                <a:solidFill>
                  <a:srgbClr val="072F07"/>
                </a:solidFill>
                <a:latin typeface="Arial" panose="020B0604020202020204" pitchFamily="34" charset="0"/>
                <a:cs typeface="Arial" panose="020B0604020202020204" pitchFamily="34" charset="0"/>
              </a:rPr>
              <a:t>is </a:t>
            </a:r>
            <a:r>
              <a:rPr lang="en-US" sz="3051" spc="-11" dirty="0">
                <a:solidFill>
                  <a:srgbClr val="072F07"/>
                </a:solidFill>
                <a:latin typeface="Arial" panose="020B0604020202020204" pitchFamily="34" charset="0"/>
                <a:cs typeface="Arial" panose="020B0604020202020204" pitchFamily="34" charset="0"/>
              </a:rPr>
              <a:t>restored </a:t>
            </a:r>
            <a:r>
              <a:rPr lang="en-US" sz="3051" spc="91" dirty="0">
                <a:solidFill>
                  <a:srgbClr val="072F07"/>
                </a:solidFill>
                <a:latin typeface="Arial" panose="020B0604020202020204" pitchFamily="34" charset="0"/>
                <a:cs typeface="Arial" panose="020B0604020202020204" pitchFamily="34" charset="0"/>
              </a:rPr>
              <a:t>&amp; </a:t>
            </a:r>
            <a:r>
              <a:rPr lang="en-US" sz="3051" spc="-11" dirty="0">
                <a:solidFill>
                  <a:srgbClr val="072F07"/>
                </a:solidFill>
                <a:latin typeface="Arial" panose="020B0604020202020204" pitchFamily="34" charset="0"/>
                <a:cs typeface="Arial" panose="020B0604020202020204" pitchFamily="34" charset="0"/>
              </a:rPr>
              <a:t>start </a:t>
            </a:r>
            <a:r>
              <a:rPr lang="en-US" sz="3051" spc="51" dirty="0">
                <a:solidFill>
                  <a:srgbClr val="072F07"/>
                </a:solidFill>
                <a:latin typeface="Arial" panose="020B0604020202020204" pitchFamily="34" charset="0"/>
                <a:cs typeface="Arial" panose="020B0604020202020204" pitchFamily="34" charset="0"/>
              </a:rPr>
              <a:t>executing</a:t>
            </a:r>
            <a:r>
              <a:rPr lang="en-US" sz="3051" spc="21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75" dirty="0">
                <a:solidFill>
                  <a:srgbClr val="072F07"/>
                </a:solidFill>
                <a:latin typeface="Arial" panose="020B0604020202020204" pitchFamily="34" charset="0"/>
                <a:cs typeface="Arial" panose="020B0604020202020204" pitchFamily="34" charset="0"/>
              </a:rPr>
              <a:t> </a:t>
            </a:r>
            <a:r>
              <a:rPr lang="en-US" sz="3051" spc="60" dirty="0">
                <a:solidFill>
                  <a:srgbClr val="072F07"/>
                </a:solidFill>
                <a:latin typeface="Arial" panose="020B0604020202020204" pitchFamily="34" charset="0"/>
                <a:cs typeface="Arial" panose="020B0604020202020204" pitchFamily="34" charset="0"/>
              </a:rPr>
              <a:t>new</a:t>
            </a:r>
            <a:r>
              <a:rPr lang="en-US" sz="3051" spc="111" dirty="0">
                <a:solidFill>
                  <a:srgbClr val="072F07"/>
                </a:solidFill>
                <a:latin typeface="Arial" panose="020B0604020202020204" pitchFamily="34" charset="0"/>
                <a:cs typeface="Arial" panose="020B0604020202020204" pitchFamily="34" charset="0"/>
              </a:rPr>
              <a:t> </a:t>
            </a:r>
            <a:r>
              <a:rPr lang="en-US" sz="3051" spc="-20" dirty="0">
                <a:solidFill>
                  <a:srgbClr val="072F07"/>
                </a:solidFill>
                <a:latin typeface="Arial" panose="020B0604020202020204" pitchFamily="34" charset="0"/>
                <a:cs typeface="Arial" panose="020B0604020202020204" pitchFamily="34" charset="0"/>
              </a:rPr>
              <a:t>task</a:t>
            </a:r>
            <a:endParaRPr lang="en-US" sz="3051" dirty="0">
              <a:latin typeface="Arial" panose="020B0604020202020204" pitchFamily="34" charset="0"/>
              <a:cs typeface="Arial" panose="020B0604020202020204" pitchFamily="34" charset="0"/>
            </a:endParaRPr>
          </a:p>
          <a:p>
            <a:pPr marL="321303" indent="-308603">
              <a:spcBef>
                <a:spcPts val="995"/>
              </a:spcBef>
              <a:buClr>
                <a:srgbClr val="956705"/>
              </a:buClr>
              <a:buChar char="•"/>
              <a:tabLst>
                <a:tab pos="321303" algn="l"/>
              </a:tabLst>
            </a:pPr>
            <a:r>
              <a:rPr lang="en-US" sz="3051" spc="60" dirty="0">
                <a:solidFill>
                  <a:srgbClr val="072F07"/>
                </a:solidFill>
                <a:latin typeface="Arial" panose="020B0604020202020204" pitchFamily="34" charset="0"/>
                <a:cs typeface="Arial" panose="020B0604020202020204" pitchFamily="34" charset="0"/>
              </a:rPr>
              <a:t>More</a:t>
            </a:r>
            <a:r>
              <a:rPr lang="en-US" sz="3051" spc="155" dirty="0">
                <a:solidFill>
                  <a:srgbClr val="072F07"/>
                </a:solidFill>
                <a:latin typeface="Arial" panose="020B0604020202020204" pitchFamily="34" charset="0"/>
                <a:cs typeface="Arial" panose="020B0604020202020204" pitchFamily="34" charset="0"/>
              </a:rPr>
              <a:t> </a:t>
            </a:r>
            <a:r>
              <a:rPr lang="en-US" sz="3051" spc="71" dirty="0">
                <a:solidFill>
                  <a:srgbClr val="072F07"/>
                </a:solidFill>
                <a:latin typeface="Arial" panose="020B0604020202020204" pitchFamily="34" charset="0"/>
                <a:cs typeface="Arial" panose="020B0604020202020204" pitchFamily="34" charset="0"/>
              </a:rPr>
              <a:t>the</a:t>
            </a:r>
            <a:r>
              <a:rPr lang="en-US" sz="3051" spc="1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registers</a:t>
            </a:r>
            <a:r>
              <a:rPr lang="en-US" sz="3051" spc="335"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higher</a:t>
            </a:r>
            <a:r>
              <a:rPr lang="en-US" sz="3051" spc="15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95" dirty="0">
                <a:solidFill>
                  <a:srgbClr val="072F07"/>
                </a:solidFill>
                <a:latin typeface="Arial" panose="020B0604020202020204" pitchFamily="34" charset="0"/>
                <a:cs typeface="Arial" panose="020B0604020202020204" pitchFamily="34" charset="0"/>
              </a:rPr>
              <a:t> </a:t>
            </a:r>
            <a:r>
              <a:rPr lang="en-US" sz="3051" spc="45" dirty="0">
                <a:solidFill>
                  <a:srgbClr val="072F07"/>
                </a:solidFill>
                <a:latin typeface="Arial" panose="020B0604020202020204" pitchFamily="34" charset="0"/>
                <a:cs typeface="Arial" panose="020B0604020202020204" pitchFamily="34" charset="0"/>
              </a:rPr>
              <a:t>overhead</a:t>
            </a:r>
            <a:endParaRPr lang="en-US" sz="3051" dirty="0">
              <a:latin typeface="Arial" panose="020B0604020202020204" pitchFamily="34" charset="0"/>
              <a:cs typeface="Arial" panose="020B0604020202020204" pitchFamily="34" charset="0"/>
            </a:endParaRPr>
          </a:p>
          <a:p>
            <a:pPr marL="322572">
              <a:spcBef>
                <a:spcPts val="40"/>
              </a:spcBef>
            </a:pPr>
            <a:endParaRPr sz="3051"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C7FC-D80F-1C5E-3849-02107A515B83}"/>
              </a:ext>
            </a:extLst>
          </p:cNvPr>
          <p:cNvSpPr>
            <a:spLocks noGrp="1"/>
          </p:cNvSpPr>
          <p:nvPr>
            <p:ph type="title"/>
          </p:nvPr>
        </p:nvSpPr>
        <p:spPr/>
        <p:txBody>
          <a:bodyPr>
            <a:normAutofit/>
          </a:bodyPr>
          <a:lstStyle/>
          <a:p>
            <a:r>
              <a:rPr lang="en-US" sz="4500" b="1" dirty="0">
                <a:solidFill>
                  <a:srgbClr val="002060"/>
                </a:solidFill>
              </a:rPr>
              <a:t>Task Control Block Model</a:t>
            </a:r>
          </a:p>
        </p:txBody>
      </p:sp>
      <p:sp>
        <p:nvSpPr>
          <p:cNvPr id="3" name="Content Placeholder 2">
            <a:extLst>
              <a:ext uri="{FF2B5EF4-FFF2-40B4-BE49-F238E27FC236}">
                <a16:creationId xmlns:a16="http://schemas.microsoft.com/office/drawing/2014/main" id="{1B672B2B-C234-C998-0110-639F8054E61D}"/>
              </a:ext>
            </a:extLst>
          </p:cNvPr>
          <p:cNvSpPr>
            <a:spLocks noGrp="1"/>
          </p:cNvSpPr>
          <p:nvPr>
            <p:ph idx="1"/>
          </p:nvPr>
        </p:nvSpPr>
        <p:spPr>
          <a:xfrm>
            <a:off x="152400" y="1710146"/>
            <a:ext cx="6477000" cy="4351338"/>
          </a:xfrm>
        </p:spPr>
        <p:txBody>
          <a:bodyPr>
            <a:normAutofit/>
          </a:bodyPr>
          <a:lstStyle/>
          <a:p>
            <a:r>
              <a:rPr lang="en-US" sz="1900" b="0" i="0" dirty="0">
                <a:solidFill>
                  <a:srgbClr val="444444"/>
                </a:solidFill>
                <a:effectLst/>
                <a:latin typeface="Arial" panose="020B0604020202020204" pitchFamily="34" charset="0"/>
                <a:cs typeface="Arial" panose="020B0604020202020204" pitchFamily="34" charset="0"/>
              </a:rPr>
              <a:t>The task-control block model is the most popular method for implementing commercial, full-featured, real-time operating systems because the number of real-time tasks can vary.</a:t>
            </a:r>
          </a:p>
          <a:p>
            <a:r>
              <a:rPr lang="en-US" sz="1900" b="0" i="0" dirty="0">
                <a:solidFill>
                  <a:srgbClr val="444444"/>
                </a:solidFill>
                <a:effectLst/>
                <a:latin typeface="Arial" panose="020B0604020202020204" pitchFamily="34" charset="0"/>
                <a:cs typeface="Arial" panose="020B0604020202020204" pitchFamily="34" charset="0"/>
              </a:rPr>
              <a:t>This architecture is used in interactive on-line systems where tasks (associated with users) come and go.</a:t>
            </a:r>
          </a:p>
          <a:p>
            <a:r>
              <a:rPr lang="en-US" sz="1900" b="0" i="0" dirty="0">
                <a:solidFill>
                  <a:srgbClr val="444444"/>
                </a:solidFill>
                <a:effectLst/>
                <a:latin typeface="Arial" panose="020B0604020202020204" pitchFamily="34" charset="0"/>
                <a:cs typeface="Arial" panose="020B0604020202020204" pitchFamily="34" charset="0"/>
              </a:rPr>
              <a:t>Implement thru data structure, called a task control block.</a:t>
            </a:r>
          </a:p>
          <a:p>
            <a:r>
              <a:rPr lang="en-US" sz="1900" b="0" i="0" dirty="0">
                <a:solidFill>
                  <a:srgbClr val="444444"/>
                </a:solidFill>
                <a:effectLst/>
                <a:latin typeface="Arial" panose="020B0604020202020204" pitchFamily="34" charset="0"/>
                <a:cs typeface="Arial" panose="020B0604020202020204" pitchFamily="34" charset="0"/>
              </a:rPr>
              <a:t>This data structure contains at least a PC, register contents, an identification string or number, a status, and a priority if applicable.</a:t>
            </a:r>
          </a:p>
          <a:p>
            <a:r>
              <a:rPr lang="en-US" sz="1900" b="0" i="0" dirty="0">
                <a:solidFill>
                  <a:srgbClr val="444444"/>
                </a:solidFill>
                <a:effectLst/>
                <a:latin typeface="Arial" panose="020B0604020202020204" pitchFamily="34" charset="0"/>
                <a:cs typeface="Arial" panose="020B0604020202020204" pitchFamily="34" charset="0"/>
              </a:rPr>
              <a:t>The system stores these TCBs in one or more data structures, such as a linked list.</a:t>
            </a:r>
          </a:p>
          <a:p>
            <a:r>
              <a:rPr lang="en-US" sz="1900" b="0" i="0" dirty="0">
                <a:solidFill>
                  <a:srgbClr val="444444"/>
                </a:solidFill>
                <a:effectLst/>
                <a:latin typeface="Arial" panose="020B0604020202020204" pitchFamily="34" charset="0"/>
                <a:cs typeface="Arial" panose="020B0604020202020204" pitchFamily="34" charset="0"/>
              </a:rPr>
              <a:t>Task State, Task Management, Resource Management</a:t>
            </a:r>
            <a:endParaRPr lang="en-US" sz="1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F0E5C2E-88B0-06C9-59E7-42B82449EAEB}"/>
              </a:ext>
            </a:extLst>
          </p:cNvPr>
          <p:cNvPicPr>
            <a:picLocks noChangeAspect="1"/>
          </p:cNvPicPr>
          <p:nvPr/>
        </p:nvPicPr>
        <p:blipFill rotWithShape="1">
          <a:blip r:embed="rId2"/>
          <a:srcRect r="3694"/>
          <a:stretch/>
        </p:blipFill>
        <p:spPr>
          <a:xfrm>
            <a:off x="6915150" y="1295400"/>
            <a:ext cx="1600200" cy="4586356"/>
          </a:xfrm>
          <a:prstGeom prst="rect">
            <a:avLst/>
          </a:prstGeom>
        </p:spPr>
      </p:pic>
    </p:spTree>
    <p:extLst>
      <p:ext uri="{BB962C8B-B14F-4D97-AF65-F5344CB8AC3E}">
        <p14:creationId xmlns:p14="http://schemas.microsoft.com/office/powerpoint/2010/main" val="1389200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1342357">
              <a:lnSpc>
                <a:spcPct val="100000"/>
              </a:lnSpc>
              <a:spcBef>
                <a:spcPts val="111"/>
              </a:spcBef>
            </a:pPr>
            <a:r>
              <a:rPr sz="4500" b="1" dirty="0">
                <a:solidFill>
                  <a:srgbClr val="002060"/>
                </a:solidFill>
              </a:rPr>
              <a:t>Critical Section of Code</a:t>
            </a:r>
          </a:p>
        </p:txBody>
      </p:sp>
      <p:sp>
        <p:nvSpPr>
          <p:cNvPr id="3" name="object 3"/>
          <p:cNvSpPr txBox="1"/>
          <p:nvPr/>
        </p:nvSpPr>
        <p:spPr>
          <a:xfrm>
            <a:off x="547761" y="1899060"/>
            <a:ext cx="8352155" cy="3845605"/>
          </a:xfrm>
          <a:prstGeom prst="rect">
            <a:avLst/>
          </a:prstGeom>
        </p:spPr>
        <p:txBody>
          <a:bodyPr vert="horz" wrap="square" lIns="0" tIns="139065" rIns="0" bIns="0" rtlCol="0">
            <a:spAutoFit/>
          </a:bodyPr>
          <a:lstStyle/>
          <a:p>
            <a:pPr marL="328286" indent="-315587">
              <a:spcBef>
                <a:spcPts val="1095"/>
              </a:spcBef>
              <a:buClr>
                <a:srgbClr val="976705"/>
              </a:buClr>
              <a:buChar char="•"/>
              <a:tabLst>
                <a:tab pos="328286" algn="l"/>
              </a:tabLst>
            </a:pPr>
            <a:r>
              <a:rPr sz="3051" spc="71" dirty="0">
                <a:solidFill>
                  <a:srgbClr val="052F05"/>
                </a:solidFill>
                <a:latin typeface="Arial" panose="020B0604020202020204" pitchFamily="34" charset="0"/>
                <a:cs typeface="Arial" panose="020B0604020202020204" pitchFamily="34" charset="0"/>
              </a:rPr>
              <a:t>Also</a:t>
            </a:r>
            <a:r>
              <a:rPr sz="3051" spc="200"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called</a:t>
            </a:r>
            <a:r>
              <a:rPr sz="3051" spc="28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as</a:t>
            </a:r>
            <a:r>
              <a:rPr sz="3051" spc="16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375"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region.</a:t>
            </a:r>
            <a:endParaRPr sz="3051" dirty="0">
              <a:latin typeface="Arial" panose="020B0604020202020204" pitchFamily="34" charset="0"/>
              <a:cs typeface="Arial" panose="020B0604020202020204" pitchFamily="34" charset="0"/>
            </a:endParaRPr>
          </a:p>
          <a:p>
            <a:pPr marL="325747" indent="-313047">
              <a:spcBef>
                <a:spcPts val="995"/>
              </a:spcBef>
              <a:buClr>
                <a:srgbClr val="976705"/>
              </a:buClr>
              <a:buChar char="•"/>
              <a:tabLst>
                <a:tab pos="325747" algn="l"/>
              </a:tabLst>
            </a:pPr>
            <a:r>
              <a:rPr sz="3051" spc="55" dirty="0">
                <a:solidFill>
                  <a:srgbClr val="052F05"/>
                </a:solidFill>
                <a:latin typeface="Arial" panose="020B0604020202020204" pitchFamily="34" charset="0"/>
                <a:cs typeface="Arial" panose="020B0604020202020204" pitchFamily="34" charset="0"/>
              </a:rPr>
              <a:t>Should</a:t>
            </a:r>
            <a:r>
              <a:rPr sz="3051" spc="34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be</a:t>
            </a:r>
            <a:r>
              <a:rPr sz="3051" spc="17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treated</a:t>
            </a:r>
            <a:r>
              <a:rPr sz="3051" spc="31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indivisibly.</a:t>
            </a:r>
            <a:endParaRPr sz="3051" dirty="0">
              <a:latin typeface="Arial" panose="020B0604020202020204" pitchFamily="34" charset="0"/>
              <a:cs typeface="Arial" panose="020B0604020202020204" pitchFamily="34" charset="0"/>
            </a:endParaRPr>
          </a:p>
          <a:p>
            <a:pPr marL="330192" indent="-317492">
              <a:spcBef>
                <a:spcPts val="995"/>
              </a:spcBef>
              <a:buClr>
                <a:srgbClr val="976705"/>
              </a:buClr>
              <a:buChar char="•"/>
              <a:tabLst>
                <a:tab pos="330192" algn="l"/>
              </a:tabLst>
            </a:pPr>
            <a:r>
              <a:rPr sz="3051" spc="55" dirty="0">
                <a:solidFill>
                  <a:srgbClr val="052F05"/>
                </a:solidFill>
                <a:latin typeface="Arial" panose="020B0604020202020204" pitchFamily="34" charset="0"/>
                <a:cs typeface="Arial" panose="020B0604020202020204" pitchFamily="34" charset="0"/>
              </a:rPr>
              <a:t>Must</a:t>
            </a:r>
            <a:r>
              <a:rPr sz="3051" spc="10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not</a:t>
            </a:r>
            <a:r>
              <a:rPr sz="3051" spc="85"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be</a:t>
            </a:r>
            <a:r>
              <a:rPr sz="3051" spc="3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Interrupted.</a:t>
            </a:r>
            <a:endParaRPr sz="3051" dirty="0">
              <a:latin typeface="Arial" panose="020B0604020202020204" pitchFamily="34" charset="0"/>
              <a:cs typeface="Arial" panose="020B0604020202020204" pitchFamily="34" charset="0"/>
            </a:endParaRPr>
          </a:p>
          <a:p>
            <a:pPr marL="328922" marR="5080" indent="-316857" algn="just">
              <a:lnSpc>
                <a:spcPct val="105000"/>
              </a:lnSpc>
              <a:spcBef>
                <a:spcPts val="815"/>
              </a:spcBef>
              <a:buClr>
                <a:srgbClr val="976705"/>
              </a:buClr>
              <a:buChar char="•"/>
              <a:tabLst>
                <a:tab pos="328922" algn="l"/>
              </a:tabLst>
            </a:pPr>
            <a:r>
              <a:rPr sz="3051" dirty="0">
                <a:solidFill>
                  <a:srgbClr val="052F05"/>
                </a:solidFill>
                <a:latin typeface="Arial" panose="020B0604020202020204" pitchFamily="34" charset="0"/>
                <a:cs typeface="Arial" panose="020B0604020202020204" pitchFamily="34" charset="0"/>
              </a:rPr>
              <a:t>To</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ensure</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this,</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interrupts</a:t>
            </a:r>
            <a:r>
              <a:rPr sz="3051" spc="91"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are</a:t>
            </a:r>
            <a:r>
              <a:rPr sz="3051" spc="65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typically</a:t>
            </a:r>
            <a:r>
              <a:rPr sz="3051" spc="9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disabled </a:t>
            </a:r>
            <a:r>
              <a:rPr sz="3051" dirty="0">
                <a:solidFill>
                  <a:srgbClr val="052F05"/>
                </a:solidFill>
                <a:latin typeface="Arial" panose="020B0604020202020204" pitchFamily="34" charset="0"/>
                <a:cs typeface="Arial" panose="020B0604020202020204" pitchFamily="34" charset="0"/>
              </a:rPr>
              <a:t>before</a:t>
            </a:r>
            <a:r>
              <a:rPr sz="3051" spc="35"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the</a:t>
            </a:r>
            <a:r>
              <a:rPr sz="3051" spc="3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75" dirty="0">
                <a:solidFill>
                  <a:srgbClr val="052F05"/>
                </a:solidFill>
                <a:latin typeface="Arial" panose="020B0604020202020204" pitchFamily="34" charset="0"/>
                <a:cs typeface="Arial" panose="020B0604020202020204" pitchFamily="34" charset="0"/>
              </a:rPr>
              <a:t>  </a:t>
            </a:r>
            <a:r>
              <a:rPr sz="3051" spc="65" dirty="0">
                <a:solidFill>
                  <a:srgbClr val="052F05"/>
                </a:solidFill>
                <a:latin typeface="Arial" panose="020B0604020202020204" pitchFamily="34" charset="0"/>
                <a:cs typeface="Arial" panose="020B0604020202020204" pitchFamily="34" charset="0"/>
              </a:rPr>
              <a:t>code</a:t>
            </a:r>
            <a:r>
              <a:rPr sz="3051" spc="20"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executed</a:t>
            </a:r>
            <a:r>
              <a:rPr sz="3051" spc="125" dirty="0">
                <a:solidFill>
                  <a:srgbClr val="052F05"/>
                </a:solidFill>
                <a:latin typeface="Arial" panose="020B0604020202020204" pitchFamily="34" charset="0"/>
                <a:cs typeface="Arial" panose="020B0604020202020204" pitchFamily="34" charset="0"/>
              </a:rPr>
              <a:t>  </a:t>
            </a:r>
            <a:r>
              <a:rPr sz="3051" spc="95" dirty="0">
                <a:solidFill>
                  <a:srgbClr val="052F05"/>
                </a:solidFill>
                <a:latin typeface="Arial" panose="020B0604020202020204" pitchFamily="34" charset="0"/>
                <a:cs typeface="Arial" panose="020B0604020202020204" pitchFamily="34" charset="0"/>
              </a:rPr>
              <a:t>&amp;</a:t>
            </a:r>
            <a:r>
              <a:rPr sz="3051" spc="-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enabled </a:t>
            </a:r>
            <a:r>
              <a:rPr sz="3051" spc="65" dirty="0">
                <a:solidFill>
                  <a:srgbClr val="052F05"/>
                </a:solidFill>
                <a:latin typeface="Arial" panose="020B0604020202020204" pitchFamily="34" charset="0"/>
                <a:cs typeface="Arial" panose="020B0604020202020204" pitchFamily="34" charset="0"/>
              </a:rPr>
              <a:t>when</a:t>
            </a:r>
            <a:r>
              <a:rPr sz="3051" spc="111"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the</a:t>
            </a:r>
            <a:r>
              <a:rPr sz="3051" spc="12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280" dirty="0">
                <a:solidFill>
                  <a:srgbClr val="052F05"/>
                </a:solidFill>
                <a:latin typeface="Arial" panose="020B0604020202020204" pitchFamily="34" charset="0"/>
                <a:cs typeface="Arial" panose="020B0604020202020204" pitchFamily="34" charset="0"/>
              </a:rPr>
              <a:t> </a:t>
            </a:r>
            <a:r>
              <a:rPr sz="3051" spc="51" dirty="0">
                <a:solidFill>
                  <a:srgbClr val="052F05"/>
                </a:solidFill>
                <a:latin typeface="Arial" panose="020B0604020202020204" pitchFamily="34" charset="0"/>
                <a:cs typeface="Arial" panose="020B0604020202020204" pitchFamily="34" charset="0"/>
              </a:rPr>
              <a:t>code</a:t>
            </a:r>
            <a:r>
              <a:rPr sz="3051" spc="125"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 </a:t>
            </a:r>
            <a:r>
              <a:rPr sz="3051" spc="40" dirty="0">
                <a:solidFill>
                  <a:srgbClr val="052F05"/>
                </a:solidFill>
                <a:latin typeface="Arial" panose="020B0604020202020204" pitchFamily="34" charset="0"/>
                <a:cs typeface="Arial" panose="020B0604020202020204" pitchFamily="34" charset="0"/>
              </a:rPr>
              <a:t>executed.</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67061">
              <a:lnSpc>
                <a:spcPct val="100000"/>
              </a:lnSpc>
              <a:spcBef>
                <a:spcPts val="111"/>
              </a:spcBef>
            </a:pPr>
            <a:r>
              <a:rPr sz="4500" b="1" dirty="0">
                <a:solidFill>
                  <a:srgbClr val="002060"/>
                </a:solidFill>
              </a:rPr>
              <a:t>Resource &amp; Shared Resource</a:t>
            </a:r>
          </a:p>
        </p:txBody>
      </p:sp>
      <p:sp>
        <p:nvSpPr>
          <p:cNvPr id="3" name="object 3"/>
          <p:cNvSpPr txBox="1"/>
          <p:nvPr/>
        </p:nvSpPr>
        <p:spPr>
          <a:xfrm>
            <a:off x="228600" y="1895750"/>
            <a:ext cx="8682392" cy="3559308"/>
          </a:xfrm>
          <a:prstGeom prst="rect">
            <a:avLst/>
          </a:prstGeom>
        </p:spPr>
        <p:txBody>
          <a:bodyPr vert="horz" wrap="square" lIns="0" tIns="80645" rIns="0" bIns="0" rtlCol="0">
            <a:spAutoFit/>
          </a:bodyPr>
          <a:lstStyle/>
          <a:p>
            <a:pPr marL="328922" indent="-316223">
              <a:spcBef>
                <a:spcPts val="635"/>
              </a:spcBef>
              <a:buClr>
                <a:srgbClr val="976705"/>
              </a:buClr>
              <a:buChar char="•"/>
              <a:tabLst>
                <a:tab pos="328922" algn="l"/>
              </a:tabLst>
            </a:pPr>
            <a:r>
              <a:rPr sz="3100" spc="111"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entity</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used</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6351" indent="-314317">
              <a:lnSpc>
                <a:spcPts val="3471"/>
              </a:lnSpc>
              <a:spcBef>
                <a:spcPts val="865"/>
              </a:spcBef>
              <a:buChar char="•"/>
              <a:tabLst>
                <a:tab pos="326383" algn="l"/>
                <a:tab pos="328922" algn="l"/>
                <a:tab pos="2287848" algn="l"/>
                <a:tab pos="4510293" algn="l"/>
                <a:tab pos="8169705" algn="l"/>
              </a:tabLst>
            </a:pPr>
            <a:r>
              <a:rPr sz="3100" dirty="0">
                <a:solidFill>
                  <a:srgbClr val="976705"/>
                </a:solidFill>
                <a:latin typeface="Arial" panose="020B0604020202020204" pitchFamily="34" charset="0"/>
                <a:cs typeface="Arial" panose="020B0604020202020204" pitchFamily="34" charset="0"/>
              </a:rPr>
              <a:t>	</a:t>
            </a:r>
            <a:r>
              <a:rPr sz="3100" spc="111" dirty="0">
                <a:solidFill>
                  <a:srgbClr val="072F07"/>
                </a:solidFill>
                <a:latin typeface="Arial" panose="020B0604020202020204" pitchFamily="34" charset="0"/>
                <a:cs typeface="Arial" panose="020B0604020202020204" pitchFamily="34" charset="0"/>
              </a:rPr>
              <a:t>A</a:t>
            </a:r>
            <a:r>
              <a:rPr sz="3100" spc="29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resource</a:t>
            </a:r>
            <a:r>
              <a:rPr sz="3100" dirty="0">
                <a:solidFill>
                  <a:srgbClr val="072F07"/>
                </a:solidFill>
                <a:latin typeface="Arial" panose="020B0604020202020204" pitchFamily="34" charset="0"/>
                <a:cs typeface="Arial" panose="020B0604020202020204" pitchFamily="34" charset="0"/>
              </a:rPr>
              <a:t>	can</a:t>
            </a:r>
            <a:r>
              <a:rPr sz="3100" spc="4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6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5" dirty="0">
                <a:solidFill>
                  <a:srgbClr val="072F07"/>
                </a:solidFill>
                <a:latin typeface="Arial" panose="020B0604020202020204" pitchFamily="34" charset="0"/>
                <a:cs typeface="Arial" panose="020B0604020202020204" pitchFamily="34" charset="0"/>
              </a:rPr>
              <a:t> </a:t>
            </a:r>
            <a:r>
              <a:rPr sz="3100" spc="91" dirty="0">
                <a:solidFill>
                  <a:srgbClr val="072F07"/>
                </a:solidFill>
                <a:latin typeface="Arial" panose="020B0604020202020204" pitchFamily="34" charset="0"/>
                <a:cs typeface="Arial" panose="020B0604020202020204" pitchFamily="34" charset="0"/>
              </a:rPr>
              <a:t>1/0</a:t>
            </a:r>
            <a:r>
              <a:rPr sz="3100" dirty="0">
                <a:solidFill>
                  <a:srgbClr val="072F07"/>
                </a:solidFill>
                <a:latin typeface="Arial" panose="020B0604020202020204" pitchFamily="34" charset="0"/>
                <a:cs typeface="Arial" panose="020B0604020202020204" pitchFamily="34" charset="0"/>
              </a:rPr>
              <a:t>	device,</a:t>
            </a:r>
            <a:r>
              <a:rPr sz="3100" spc="5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4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42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variable,</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 </a:t>
            </a:r>
            <a:r>
              <a:rPr sz="3100" dirty="0">
                <a:solidFill>
                  <a:srgbClr val="072F07"/>
                </a:solidFill>
                <a:latin typeface="Arial" panose="020B0604020202020204" pitchFamily="34" charset="0"/>
                <a:cs typeface="Arial" panose="020B0604020202020204" pitchFamily="34" charset="0"/>
              </a:rPr>
              <a:t>structure</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100"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an</a:t>
            </a:r>
            <a:r>
              <a:rPr sz="3100" spc="8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array.</a:t>
            </a:r>
            <a:endParaRPr sz="3100" dirty="0">
              <a:latin typeface="Arial" panose="020B0604020202020204" pitchFamily="34" charset="0"/>
              <a:cs typeface="Arial" panose="020B0604020202020204" pitchFamily="34" charset="0"/>
            </a:endParaRPr>
          </a:p>
          <a:p>
            <a:pPr marL="328922" marR="10794" indent="-316857">
              <a:lnSpc>
                <a:spcPts val="3429"/>
              </a:lnSpc>
              <a:spcBef>
                <a:spcPts val="815"/>
              </a:spcBef>
              <a:buClr>
                <a:srgbClr val="976705"/>
              </a:buClr>
              <a:buChar char="•"/>
              <a:tabLst>
                <a:tab pos="337812" algn="l"/>
              </a:tabLst>
            </a:pPr>
            <a:r>
              <a:rPr sz="3100" spc="111" dirty="0">
                <a:solidFill>
                  <a:srgbClr val="072F07"/>
                </a:solidFill>
                <a:latin typeface="Arial" panose="020B0604020202020204" pitchFamily="34" charset="0"/>
                <a:cs typeface="Arial" panose="020B0604020202020204" pitchFamily="34" charset="0"/>
              </a:rPr>
              <a:t>A</a:t>
            </a:r>
            <a:r>
              <a:rPr sz="3100" spc="25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shared</a:t>
            </a:r>
            <a:r>
              <a:rPr sz="3100" spc="4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28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can</a:t>
            </a:r>
            <a:r>
              <a:rPr sz="3100" spc="3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3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used </a:t>
            </a:r>
            <a:r>
              <a:rPr lang="en-US" sz="3100" spc="-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91" dirty="0">
                <a:solidFill>
                  <a:srgbClr val="072F07"/>
                </a:solidFill>
                <a:latin typeface="Arial" panose="020B0604020202020204" pitchFamily="34" charset="0"/>
                <a:cs typeface="Arial" panose="020B0604020202020204" pitchFamily="34" charset="0"/>
              </a:rPr>
              <a:t> </a:t>
            </a:r>
            <a:r>
              <a:rPr lang="en-US" sz="3100" spc="191"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ore</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than</a:t>
            </a:r>
            <a:r>
              <a:rPr sz="3100" spc="131"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one</a:t>
            </a:r>
            <a:r>
              <a:rPr sz="3100" spc="4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5080" indent="-314317">
              <a:lnSpc>
                <a:spcPts val="3471"/>
              </a:lnSpc>
              <a:spcBef>
                <a:spcPts val="869"/>
              </a:spcBef>
              <a:buChar char="•"/>
              <a:tabLst>
                <a:tab pos="326383" algn="l"/>
                <a:tab pos="328286" algn="l"/>
                <a:tab pos="1340452" algn="l"/>
                <a:tab pos="2190696" algn="l"/>
                <a:tab pos="3471459" algn="l"/>
                <a:tab pos="4366785" algn="l"/>
                <a:tab pos="6104102" algn="l"/>
                <a:tab pos="7336607" algn="l"/>
                <a:tab pos="7854754" algn="l"/>
              </a:tabLst>
            </a:pPr>
            <a:r>
              <a:rPr sz="3100" dirty="0">
                <a:solidFill>
                  <a:srgbClr val="976705"/>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should</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gain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exclusive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access</a:t>
            </a:r>
            <a:r>
              <a:rPr sz="3100" dirty="0">
                <a:solidFill>
                  <a:srgbClr val="072F07"/>
                </a:solidFill>
                <a:latin typeface="Arial" panose="020B0604020202020204" pitchFamily="34" charset="0"/>
                <a:cs typeface="Arial" panose="020B0604020202020204" pitchFamily="34" charset="0"/>
              </a:rPr>
              <a:t>	</a:t>
            </a:r>
            <a:r>
              <a:rPr sz="3100" spc="45" dirty="0">
                <a:solidFill>
                  <a:srgbClr val="072F07"/>
                </a:solidFill>
                <a:latin typeface="Arial" panose="020B0604020202020204" pitchFamily="34" charset="0"/>
                <a:cs typeface="Arial" panose="020B0604020202020204" pitchFamily="34" charset="0"/>
              </a:rPr>
              <a:t>to</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dirty="0">
                <a:solidFill>
                  <a:srgbClr val="072F07"/>
                </a:solidFill>
                <a:latin typeface="Arial" panose="020B0604020202020204" pitchFamily="34" charset="0"/>
                <a:cs typeface="Arial" panose="020B0604020202020204" pitchFamily="34" charset="0"/>
              </a:rPr>
              <a:t>shared</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22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prevent</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data</a:t>
            </a:r>
            <a:r>
              <a:rPr sz="3100" spc="169"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corruption.</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324677">
              <a:lnSpc>
                <a:spcPct val="100000"/>
              </a:lnSpc>
              <a:spcBef>
                <a:spcPts val="111"/>
              </a:spcBef>
            </a:pPr>
            <a:r>
              <a:rPr sz="4500" b="1" dirty="0">
                <a:solidFill>
                  <a:srgbClr val="002060"/>
                </a:solidFill>
              </a:rPr>
              <a:t>Reentrancy</a:t>
            </a:r>
          </a:p>
        </p:txBody>
      </p:sp>
      <p:sp>
        <p:nvSpPr>
          <p:cNvPr id="3" name="object 3"/>
          <p:cNvSpPr txBox="1"/>
          <p:nvPr/>
        </p:nvSpPr>
        <p:spPr>
          <a:xfrm>
            <a:off x="776816" y="1855764"/>
            <a:ext cx="7463791" cy="3060006"/>
          </a:xfrm>
          <a:prstGeom prst="rect">
            <a:avLst/>
          </a:prstGeom>
        </p:spPr>
        <p:txBody>
          <a:bodyPr vert="horz" wrap="square" lIns="0" tIns="21591" rIns="0" bIns="0" rtlCol="0">
            <a:spAutoFit/>
          </a:bodyPr>
          <a:lstStyle/>
          <a:p>
            <a:pPr marL="327652" marR="20319" indent="-315587" algn="just">
              <a:lnSpc>
                <a:spcPts val="3860"/>
              </a:lnSpc>
              <a:spcBef>
                <a:spcPts val="169"/>
              </a:spcBef>
              <a:buClr>
                <a:srgbClr val="956605"/>
              </a:buClr>
              <a:buChar char="•"/>
              <a:tabLst>
                <a:tab pos="327652" algn="l"/>
              </a:tabLst>
            </a:pPr>
            <a:r>
              <a:rPr sz="3051" spc="195" dirty="0">
                <a:solidFill>
                  <a:srgbClr val="072F07"/>
                </a:solidFill>
                <a:latin typeface="Arial" panose="020B0604020202020204" pitchFamily="34" charset="0"/>
                <a:cs typeface="Arial" panose="020B0604020202020204" pitchFamily="34" charset="0"/>
              </a:rPr>
              <a:t>A</a:t>
            </a:r>
            <a:r>
              <a:rPr sz="3051" spc="295"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reentrant</a:t>
            </a:r>
            <a:r>
              <a:rPr sz="3151" i="1" spc="540"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function</a:t>
            </a:r>
            <a:r>
              <a:rPr sz="3151" i="1" spc="635" dirty="0">
                <a:solidFill>
                  <a:srgbClr val="072F07"/>
                </a:solidFill>
                <a:latin typeface="Arial" panose="020B0604020202020204" pitchFamily="34" charset="0"/>
                <a:cs typeface="Arial" panose="020B0604020202020204" pitchFamily="34" charset="0"/>
              </a:rPr>
              <a:t> </a:t>
            </a:r>
            <a:r>
              <a:rPr sz="3051" spc="71" dirty="0">
                <a:solidFill>
                  <a:srgbClr val="072F07"/>
                </a:solidFill>
                <a:latin typeface="Arial" panose="020B0604020202020204" pitchFamily="34" charset="0"/>
                <a:cs typeface="Arial" panose="020B0604020202020204" pitchFamily="34" charset="0"/>
              </a:rPr>
              <a:t>can</a:t>
            </a:r>
            <a:r>
              <a:rPr sz="3051" spc="50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be</a:t>
            </a:r>
            <a:r>
              <a:rPr sz="3051" spc="44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used</a:t>
            </a:r>
            <a:r>
              <a:rPr sz="3051" spc="59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by</a:t>
            </a:r>
            <a:r>
              <a:rPr sz="3051" spc="465" dirty="0">
                <a:solidFill>
                  <a:srgbClr val="072F07"/>
                </a:solidFill>
                <a:latin typeface="Arial" panose="020B0604020202020204" pitchFamily="34" charset="0"/>
                <a:cs typeface="Arial" panose="020B0604020202020204" pitchFamily="34" charset="0"/>
              </a:rPr>
              <a:t> </a:t>
            </a:r>
            <a:r>
              <a:rPr lang="en-US" sz="3051" spc="-165" dirty="0">
                <a:solidFill>
                  <a:srgbClr val="072F07"/>
                </a:solidFill>
                <a:latin typeface="Arial" panose="020B0604020202020204" pitchFamily="34" charset="0"/>
                <a:cs typeface="Arial" panose="020B0604020202020204" pitchFamily="34" charset="0"/>
              </a:rPr>
              <a:t>m</a:t>
            </a:r>
            <a:r>
              <a:rPr sz="3051" spc="-165" dirty="0">
                <a:solidFill>
                  <a:srgbClr val="072F07"/>
                </a:solidFill>
                <a:latin typeface="Arial" panose="020B0604020202020204" pitchFamily="34" charset="0"/>
                <a:cs typeface="Arial" panose="020B0604020202020204" pitchFamily="34" charset="0"/>
              </a:rPr>
              <a:t>ore </a:t>
            </a:r>
            <a:r>
              <a:rPr sz="3051" spc="65" dirty="0">
                <a:solidFill>
                  <a:srgbClr val="072F07"/>
                </a:solidFill>
                <a:latin typeface="Arial" panose="020B0604020202020204" pitchFamily="34" charset="0"/>
                <a:cs typeface="Arial" panose="020B0604020202020204" pitchFamily="34" charset="0"/>
              </a:rPr>
              <a:t>than</a:t>
            </a:r>
            <a:r>
              <a:rPr sz="3051" spc="55" dirty="0">
                <a:solidFill>
                  <a:srgbClr val="072F07"/>
                </a:solidFill>
                <a:latin typeface="Arial" panose="020B0604020202020204" pitchFamily="34" charset="0"/>
                <a:cs typeface="Arial" panose="020B0604020202020204" pitchFamily="34" charset="0"/>
              </a:rPr>
              <a:t> </a:t>
            </a:r>
            <a:r>
              <a:rPr sz="3051" spc="80" dirty="0">
                <a:solidFill>
                  <a:srgbClr val="072F07"/>
                </a:solidFill>
                <a:latin typeface="Arial" panose="020B0604020202020204" pitchFamily="34" charset="0"/>
                <a:cs typeface="Arial" panose="020B0604020202020204" pitchFamily="34" charset="0"/>
              </a:rPr>
              <a:t>one</a:t>
            </a:r>
            <a:r>
              <a:rPr sz="3051" spc="-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task</a:t>
            </a:r>
            <a:r>
              <a:rPr sz="3051" spc="115" dirty="0">
                <a:solidFill>
                  <a:srgbClr val="072F07"/>
                </a:solidFill>
                <a:latin typeface="Arial" panose="020B0604020202020204" pitchFamily="34" charset="0"/>
                <a:cs typeface="Arial" panose="020B0604020202020204" pitchFamily="34" charset="0"/>
              </a:rPr>
              <a:t> </a:t>
            </a:r>
            <a:r>
              <a:rPr sz="3051" spc="45" dirty="0">
                <a:solidFill>
                  <a:srgbClr val="072F07"/>
                </a:solidFill>
                <a:latin typeface="Arial" panose="020B0604020202020204" pitchFamily="34" charset="0"/>
                <a:cs typeface="Arial" panose="020B0604020202020204" pitchFamily="34" charset="0"/>
              </a:rPr>
              <a:t>without</a:t>
            </a:r>
            <a:r>
              <a:rPr sz="3051" spc="151"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data</a:t>
            </a:r>
            <a:r>
              <a:rPr sz="3051" spc="75" dirty="0">
                <a:solidFill>
                  <a:srgbClr val="072F07"/>
                </a:solidFill>
                <a:latin typeface="Arial" panose="020B0604020202020204" pitchFamily="34" charset="0"/>
                <a:cs typeface="Arial" panose="020B0604020202020204" pitchFamily="34" charset="0"/>
              </a:rPr>
              <a:t> </a:t>
            </a:r>
            <a:r>
              <a:rPr sz="3051" spc="-11" dirty="0">
                <a:solidFill>
                  <a:srgbClr val="072F07"/>
                </a:solidFill>
                <a:latin typeface="Arial" panose="020B0604020202020204" pitchFamily="34" charset="0"/>
                <a:cs typeface="Arial" panose="020B0604020202020204" pitchFamily="34" charset="0"/>
              </a:rPr>
              <a:t>corruption</a:t>
            </a:r>
            <a:endParaRPr sz="3051" dirty="0">
              <a:latin typeface="Arial" panose="020B0604020202020204" pitchFamily="34" charset="0"/>
              <a:cs typeface="Arial" panose="020B0604020202020204" pitchFamily="34" charset="0"/>
            </a:endParaRPr>
          </a:p>
          <a:p>
            <a:pPr marL="327017" marR="5080" indent="-314952" algn="just">
              <a:lnSpc>
                <a:spcPct val="104700"/>
              </a:lnSpc>
              <a:spcBef>
                <a:spcPts val="560"/>
              </a:spcBef>
              <a:buClr>
                <a:srgbClr val="956605"/>
              </a:buClr>
              <a:buChar char="•"/>
              <a:tabLst>
                <a:tab pos="327017" algn="l"/>
              </a:tabLst>
            </a:pPr>
            <a:r>
              <a:rPr sz="3051" spc="195" dirty="0">
                <a:solidFill>
                  <a:srgbClr val="072F07"/>
                </a:solidFill>
                <a:latin typeface="Arial" panose="020B0604020202020204" pitchFamily="34" charset="0"/>
                <a:cs typeface="Arial" panose="020B0604020202020204" pitchFamily="34" charset="0"/>
              </a:rPr>
              <a:t>A</a:t>
            </a:r>
            <a:r>
              <a:rPr sz="3051" spc="395"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reentrant</a:t>
            </a:r>
            <a:r>
              <a:rPr sz="3151" i="1" spc="655"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function</a:t>
            </a:r>
            <a:r>
              <a:rPr sz="3151" i="1" spc="751" dirty="0">
                <a:solidFill>
                  <a:srgbClr val="072F07"/>
                </a:solidFill>
                <a:latin typeface="Arial" panose="020B0604020202020204" pitchFamily="34" charset="0"/>
                <a:cs typeface="Arial" panose="020B0604020202020204" pitchFamily="34" charset="0"/>
              </a:rPr>
              <a:t> </a:t>
            </a:r>
            <a:r>
              <a:rPr sz="3051" spc="80" dirty="0">
                <a:solidFill>
                  <a:srgbClr val="072F07"/>
                </a:solidFill>
                <a:latin typeface="Arial" panose="020B0604020202020204" pitchFamily="34" charset="0"/>
                <a:cs typeface="Arial" panose="020B0604020202020204" pitchFamily="34" charset="0"/>
              </a:rPr>
              <a:t>can</a:t>
            </a:r>
            <a:r>
              <a:rPr sz="3051" spc="520" dirty="0">
                <a:solidFill>
                  <a:srgbClr val="072F07"/>
                </a:solidFill>
                <a:latin typeface="Arial" panose="020B0604020202020204" pitchFamily="34" charset="0"/>
                <a:cs typeface="Arial" panose="020B0604020202020204" pitchFamily="34" charset="0"/>
              </a:rPr>
              <a:t> </a:t>
            </a:r>
            <a:r>
              <a:rPr sz="3051" spc="80" dirty="0">
                <a:solidFill>
                  <a:srgbClr val="072F07"/>
                </a:solidFill>
                <a:latin typeface="Arial" panose="020B0604020202020204" pitchFamily="34" charset="0"/>
                <a:cs typeface="Arial" panose="020B0604020202020204" pitchFamily="34" charset="0"/>
              </a:rPr>
              <a:t>be</a:t>
            </a:r>
            <a:r>
              <a:rPr sz="3051" spc="48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interrupted</a:t>
            </a:r>
            <a:r>
              <a:rPr sz="3051" spc="15"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at </a:t>
            </a:r>
            <a:r>
              <a:rPr sz="3051" dirty="0">
                <a:solidFill>
                  <a:srgbClr val="072F07"/>
                </a:solidFill>
                <a:latin typeface="Arial" panose="020B0604020202020204" pitchFamily="34" charset="0"/>
                <a:cs typeface="Arial" panose="020B0604020202020204" pitchFamily="34" charset="0"/>
              </a:rPr>
              <a:t>any</a:t>
            </a:r>
            <a:r>
              <a:rPr sz="3051" spc="23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ti</a:t>
            </a:r>
            <a:r>
              <a:rPr lang="en-US" sz="3051" dirty="0">
                <a:solidFill>
                  <a:srgbClr val="072F07"/>
                </a:solidFill>
                <a:latin typeface="Arial" panose="020B0604020202020204" pitchFamily="34" charset="0"/>
                <a:cs typeface="Arial" panose="020B0604020202020204" pitchFamily="34" charset="0"/>
              </a:rPr>
              <a:t>m</a:t>
            </a:r>
            <a:r>
              <a:rPr sz="3051" dirty="0">
                <a:solidFill>
                  <a:srgbClr val="072F07"/>
                </a:solidFill>
                <a:latin typeface="Arial" panose="020B0604020202020204" pitchFamily="34" charset="0"/>
                <a:cs typeface="Arial" panose="020B0604020202020204" pitchFamily="34" charset="0"/>
              </a:rPr>
              <a:t>e</a:t>
            </a:r>
            <a:r>
              <a:rPr sz="3051" spc="24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and</a:t>
            </a:r>
            <a:r>
              <a:rPr sz="3051" spc="24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resu</a:t>
            </a:r>
            <a:r>
              <a:rPr lang="en-US" sz="3051" dirty="0">
                <a:solidFill>
                  <a:srgbClr val="072F07"/>
                </a:solidFill>
                <a:latin typeface="Arial" panose="020B0604020202020204" pitchFamily="34" charset="0"/>
                <a:cs typeface="Arial" panose="020B0604020202020204" pitchFamily="34" charset="0"/>
              </a:rPr>
              <a:t>m</a:t>
            </a:r>
            <a:r>
              <a:rPr sz="3051" dirty="0">
                <a:solidFill>
                  <a:srgbClr val="072F07"/>
                </a:solidFill>
                <a:latin typeface="Arial" panose="020B0604020202020204" pitchFamily="34" charset="0"/>
                <a:cs typeface="Arial" panose="020B0604020202020204" pitchFamily="34" charset="0"/>
              </a:rPr>
              <a:t>ed</a:t>
            </a:r>
            <a:r>
              <a:rPr sz="3051" spc="26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at</a:t>
            </a:r>
            <a:r>
              <a:rPr sz="3051" spc="19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a</a:t>
            </a:r>
            <a:r>
              <a:rPr sz="3051" spc="23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later</a:t>
            </a:r>
            <a:r>
              <a:rPr sz="3051" spc="185" dirty="0">
                <a:solidFill>
                  <a:srgbClr val="072F07"/>
                </a:solidFill>
                <a:latin typeface="Arial" panose="020B0604020202020204" pitchFamily="34" charset="0"/>
                <a:cs typeface="Arial" panose="020B0604020202020204" pitchFamily="34" charset="0"/>
              </a:rPr>
              <a:t>  </a:t>
            </a:r>
            <a:r>
              <a:rPr sz="3051" spc="-145" dirty="0">
                <a:solidFill>
                  <a:srgbClr val="072F07"/>
                </a:solidFill>
                <a:latin typeface="Arial" panose="020B0604020202020204" pitchFamily="34" charset="0"/>
                <a:cs typeface="Arial" panose="020B0604020202020204" pitchFamily="34" charset="0"/>
              </a:rPr>
              <a:t>ti</a:t>
            </a:r>
            <a:r>
              <a:rPr lang="en-US" sz="3051" spc="-145" dirty="0">
                <a:solidFill>
                  <a:srgbClr val="072F07"/>
                </a:solidFill>
                <a:latin typeface="Arial" panose="020B0604020202020204" pitchFamily="34" charset="0"/>
                <a:cs typeface="Arial" panose="020B0604020202020204" pitchFamily="34" charset="0"/>
              </a:rPr>
              <a:t>m</a:t>
            </a:r>
            <a:r>
              <a:rPr sz="3051" spc="-145" dirty="0">
                <a:solidFill>
                  <a:srgbClr val="072F07"/>
                </a:solidFill>
                <a:latin typeface="Arial" panose="020B0604020202020204" pitchFamily="34" charset="0"/>
                <a:cs typeface="Arial" panose="020B0604020202020204" pitchFamily="34" charset="0"/>
              </a:rPr>
              <a:t>e </a:t>
            </a:r>
            <a:r>
              <a:rPr sz="3051" spc="45" dirty="0">
                <a:solidFill>
                  <a:srgbClr val="072F07"/>
                </a:solidFill>
                <a:latin typeface="Arial" panose="020B0604020202020204" pitchFamily="34" charset="0"/>
                <a:cs typeface="Arial" panose="020B0604020202020204" pitchFamily="34" charset="0"/>
              </a:rPr>
              <a:t>without</a:t>
            </a:r>
            <a:r>
              <a:rPr sz="3051" spc="151"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loss</a:t>
            </a:r>
            <a:r>
              <a:rPr sz="3051" spc="91" dirty="0">
                <a:solidFill>
                  <a:srgbClr val="072F07"/>
                </a:solidFill>
                <a:latin typeface="Arial" panose="020B0604020202020204" pitchFamily="34" charset="0"/>
                <a:cs typeface="Arial" panose="020B0604020202020204" pitchFamily="34" charset="0"/>
              </a:rPr>
              <a:t> </a:t>
            </a:r>
            <a:r>
              <a:rPr sz="3051" spc="75" dirty="0">
                <a:solidFill>
                  <a:srgbClr val="072F07"/>
                </a:solidFill>
                <a:latin typeface="Arial" panose="020B0604020202020204" pitchFamily="34" charset="0"/>
                <a:cs typeface="Arial" panose="020B0604020202020204" pitchFamily="34" charset="0"/>
              </a:rPr>
              <a:t>of</a:t>
            </a:r>
            <a:r>
              <a:rPr sz="3051" spc="-25"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data</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989306">
              <a:lnSpc>
                <a:spcPct val="100000"/>
              </a:lnSpc>
              <a:spcBef>
                <a:spcPts val="111"/>
              </a:spcBef>
            </a:pPr>
            <a:r>
              <a:rPr sz="4500" b="1" dirty="0">
                <a:solidFill>
                  <a:srgbClr val="002060"/>
                </a:solidFill>
              </a:rPr>
              <a:t>Non-Reentrant Functions</a:t>
            </a:r>
          </a:p>
        </p:txBody>
      </p:sp>
      <p:sp>
        <p:nvSpPr>
          <p:cNvPr id="3" name="object 3"/>
          <p:cNvSpPr txBox="1"/>
          <p:nvPr/>
        </p:nvSpPr>
        <p:spPr>
          <a:xfrm>
            <a:off x="1238525" y="1979539"/>
            <a:ext cx="4000500" cy="4137671"/>
          </a:xfrm>
          <a:prstGeom prst="rect">
            <a:avLst/>
          </a:prstGeom>
        </p:spPr>
        <p:txBody>
          <a:bodyPr vert="horz" wrap="square" lIns="0" tIns="114300" rIns="0" bIns="0" rtlCol="0">
            <a:spAutoFit/>
          </a:bodyPr>
          <a:lstStyle/>
          <a:p>
            <a:pPr marL="18414">
              <a:spcBef>
                <a:spcPts val="900"/>
              </a:spcBef>
            </a:pPr>
            <a:r>
              <a:rPr sz="3151" dirty="0">
                <a:solidFill>
                  <a:srgbClr val="083108"/>
                </a:solidFill>
                <a:latin typeface="Times New Roman"/>
                <a:cs typeface="Times New Roman"/>
              </a:rPr>
              <a:t>int</a:t>
            </a:r>
            <a:r>
              <a:rPr sz="3151" spc="-60" dirty="0">
                <a:solidFill>
                  <a:srgbClr val="083108"/>
                </a:solidFill>
                <a:latin typeface="Times New Roman"/>
                <a:cs typeface="Times New Roman"/>
              </a:rPr>
              <a:t> </a:t>
            </a:r>
            <a:r>
              <a:rPr sz="3151" spc="145" dirty="0">
                <a:solidFill>
                  <a:srgbClr val="083108"/>
                </a:solidFill>
                <a:latin typeface="Times New Roman"/>
                <a:cs typeface="Times New Roman"/>
              </a:rPr>
              <a:t>temp;</a:t>
            </a:r>
            <a:endParaRPr sz="3151" dirty="0">
              <a:latin typeface="Times New Roman"/>
              <a:cs typeface="Times New Roman"/>
            </a:endParaRPr>
          </a:p>
          <a:p>
            <a:pPr marL="17780">
              <a:spcBef>
                <a:spcPts val="805"/>
              </a:spcBef>
            </a:pPr>
            <a:r>
              <a:rPr sz="3151" dirty="0">
                <a:solidFill>
                  <a:srgbClr val="083108"/>
                </a:solidFill>
                <a:latin typeface="Times New Roman"/>
                <a:cs typeface="Times New Roman"/>
              </a:rPr>
              <a:t>void swap(int</a:t>
            </a:r>
            <a:r>
              <a:rPr sz="3151" spc="95" dirty="0">
                <a:solidFill>
                  <a:srgbClr val="083108"/>
                </a:solidFill>
                <a:latin typeface="Times New Roman"/>
                <a:cs typeface="Times New Roman"/>
              </a:rPr>
              <a:t> </a:t>
            </a:r>
            <a:r>
              <a:rPr sz="3000" spc="75" dirty="0">
                <a:solidFill>
                  <a:srgbClr val="083108"/>
                </a:solidFill>
                <a:latin typeface="Times New Roman"/>
                <a:cs typeface="Times New Roman"/>
              </a:rPr>
              <a:t>*x,</a:t>
            </a:r>
            <a:r>
              <a:rPr sz="3000" spc="-15" dirty="0">
                <a:solidFill>
                  <a:srgbClr val="083108"/>
                </a:solidFill>
                <a:latin typeface="Times New Roman"/>
                <a:cs typeface="Times New Roman"/>
              </a:rPr>
              <a:t> </a:t>
            </a:r>
            <a:r>
              <a:rPr sz="3151" dirty="0">
                <a:solidFill>
                  <a:srgbClr val="083108"/>
                </a:solidFill>
                <a:latin typeface="Times New Roman"/>
                <a:cs typeface="Times New Roman"/>
              </a:rPr>
              <a:t>int </a:t>
            </a:r>
            <a:r>
              <a:rPr sz="3000" spc="55" dirty="0">
                <a:solidFill>
                  <a:srgbClr val="083108"/>
                </a:solidFill>
                <a:latin typeface="Times New Roman"/>
                <a:cs typeface="Times New Roman"/>
              </a:rPr>
              <a:t>*y)</a:t>
            </a:r>
            <a:endParaRPr sz="3000" dirty="0">
              <a:latin typeface="Times New Roman"/>
              <a:cs typeface="Times New Roman"/>
            </a:endParaRPr>
          </a:p>
          <a:p>
            <a:pPr marL="52068">
              <a:spcBef>
                <a:spcPts val="1125"/>
              </a:spcBef>
            </a:pPr>
            <a:r>
              <a:rPr sz="2900" spc="5" dirty="0">
                <a:solidFill>
                  <a:srgbClr val="083108"/>
                </a:solidFill>
                <a:latin typeface="Arial"/>
                <a:cs typeface="Arial"/>
              </a:rPr>
              <a:t>{</a:t>
            </a:r>
            <a:endParaRPr sz="2900" dirty="0">
              <a:latin typeface="Arial"/>
              <a:cs typeface="Arial"/>
            </a:endParaRPr>
          </a:p>
          <a:p>
            <a:pPr marL="12700">
              <a:spcBef>
                <a:spcPts val="855"/>
              </a:spcBef>
            </a:pPr>
            <a:r>
              <a:rPr sz="3151" spc="-151" dirty="0">
                <a:solidFill>
                  <a:srgbClr val="083108"/>
                </a:solidFill>
                <a:latin typeface="Times New Roman"/>
                <a:cs typeface="Times New Roman"/>
              </a:rPr>
              <a:t>temp==</a:t>
            </a:r>
            <a:r>
              <a:rPr sz="3151" spc="-35" dirty="0">
                <a:solidFill>
                  <a:srgbClr val="083108"/>
                </a:solidFill>
                <a:latin typeface="Times New Roman"/>
                <a:cs typeface="Times New Roman"/>
              </a:rPr>
              <a:t> </a:t>
            </a:r>
            <a:r>
              <a:rPr sz="3000" spc="-25" dirty="0">
                <a:solidFill>
                  <a:srgbClr val="083108"/>
                </a:solidFill>
                <a:latin typeface="Times New Roman"/>
                <a:cs typeface="Times New Roman"/>
              </a:rPr>
              <a:t>*x;</a:t>
            </a:r>
            <a:endParaRPr sz="3000" dirty="0">
              <a:latin typeface="Times New Roman"/>
              <a:cs typeface="Times New Roman"/>
            </a:endParaRPr>
          </a:p>
          <a:p>
            <a:pPr marL="16510">
              <a:spcBef>
                <a:spcPts val="840"/>
              </a:spcBef>
            </a:pPr>
            <a:r>
              <a:rPr sz="3000" spc="120" dirty="0">
                <a:solidFill>
                  <a:srgbClr val="083108"/>
                </a:solidFill>
                <a:latin typeface="Times New Roman"/>
                <a:cs typeface="Times New Roman"/>
              </a:rPr>
              <a:t>*x</a:t>
            </a:r>
            <a:r>
              <a:rPr sz="3000" spc="-31" dirty="0">
                <a:solidFill>
                  <a:srgbClr val="083108"/>
                </a:solidFill>
                <a:latin typeface="Times New Roman"/>
                <a:cs typeface="Times New Roman"/>
              </a:rPr>
              <a:t> </a:t>
            </a:r>
            <a:r>
              <a:rPr sz="3151" spc="-911" dirty="0">
                <a:solidFill>
                  <a:srgbClr val="083108"/>
                </a:solidFill>
                <a:latin typeface="Times New Roman"/>
                <a:cs typeface="Times New Roman"/>
              </a:rPr>
              <a:t>==</a:t>
            </a:r>
            <a:r>
              <a:rPr sz="3151" spc="55" dirty="0">
                <a:solidFill>
                  <a:srgbClr val="083108"/>
                </a:solidFill>
                <a:latin typeface="Times New Roman"/>
                <a:cs typeface="Times New Roman"/>
              </a:rPr>
              <a:t> </a:t>
            </a:r>
            <a:r>
              <a:rPr sz="3000" spc="-685" dirty="0">
                <a:solidFill>
                  <a:srgbClr val="083108"/>
                </a:solidFill>
                <a:latin typeface="Times New Roman"/>
                <a:cs typeface="Times New Roman"/>
              </a:rPr>
              <a:t>*y;</a:t>
            </a:r>
            <a:endParaRPr sz="3000" dirty="0">
              <a:latin typeface="Times New Roman"/>
              <a:cs typeface="Times New Roman"/>
            </a:endParaRPr>
          </a:p>
          <a:p>
            <a:pPr marL="16510">
              <a:spcBef>
                <a:spcPts val="805"/>
              </a:spcBef>
            </a:pPr>
            <a:r>
              <a:rPr sz="3000" spc="75" dirty="0">
                <a:solidFill>
                  <a:srgbClr val="083108"/>
                </a:solidFill>
                <a:latin typeface="Times New Roman"/>
                <a:cs typeface="Times New Roman"/>
              </a:rPr>
              <a:t>*y</a:t>
            </a:r>
            <a:r>
              <a:rPr sz="3000" spc="71" dirty="0">
                <a:solidFill>
                  <a:srgbClr val="083108"/>
                </a:solidFill>
                <a:latin typeface="Times New Roman"/>
                <a:cs typeface="Times New Roman"/>
              </a:rPr>
              <a:t> </a:t>
            </a:r>
            <a:r>
              <a:rPr sz="3151" spc="-11" dirty="0">
                <a:solidFill>
                  <a:srgbClr val="083108"/>
                </a:solidFill>
                <a:latin typeface="Times New Roman"/>
                <a:cs typeface="Times New Roman"/>
              </a:rPr>
              <a:t>==temp;</a:t>
            </a:r>
            <a:endParaRPr sz="3151" dirty="0">
              <a:latin typeface="Times New Roman"/>
              <a:cs typeface="Times New Roman"/>
            </a:endParaRPr>
          </a:p>
          <a:p>
            <a:pPr marL="44450">
              <a:spcBef>
                <a:spcPts val="1091"/>
              </a:spcBef>
            </a:pPr>
            <a:r>
              <a:rPr sz="2900" spc="-51" dirty="0">
                <a:solidFill>
                  <a:srgbClr val="083108"/>
                </a:solidFill>
                <a:latin typeface="Arial"/>
                <a:cs typeface="Arial"/>
              </a:rPr>
              <a:t>}</a:t>
            </a:r>
            <a:endParaRPr sz="290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C9750-C885-F7A1-589C-AF680F23F475}"/>
              </a:ext>
            </a:extLst>
          </p:cNvPr>
          <p:cNvSpPr>
            <a:spLocks noGrp="1"/>
          </p:cNvSpPr>
          <p:nvPr>
            <p:ph type="title"/>
          </p:nvPr>
        </p:nvSpPr>
        <p:spPr>
          <a:xfrm>
            <a:off x="762000" y="152400"/>
            <a:ext cx="7346729" cy="505919"/>
          </a:xfrm>
        </p:spPr>
        <p:txBody>
          <a:bodyPr vert="horz" lIns="91440" tIns="45720" rIns="91440" bIns="45720" rtlCol="0" anchor="b">
            <a:normAutofit fontScale="90000"/>
          </a:bodyPr>
          <a:lstStyle/>
          <a:p>
            <a:pPr algn="ctr" defTabSz="914400"/>
            <a:r>
              <a:rPr lang="en-US" sz="5000" b="1" dirty="0">
                <a:solidFill>
                  <a:srgbClr val="002060"/>
                </a:solidFill>
              </a:rPr>
              <a:t>Super Loop</a:t>
            </a:r>
            <a:r>
              <a:rPr lang="en-US" sz="4500" dirty="0"/>
              <a:t> </a:t>
            </a:r>
            <a:r>
              <a:rPr lang="en-US" sz="5000" b="1" dirty="0">
                <a:solidFill>
                  <a:srgbClr val="002060"/>
                </a:solidFill>
              </a:rPr>
              <a:t>Vs</a:t>
            </a:r>
            <a:r>
              <a:rPr lang="en-US" sz="4500" dirty="0"/>
              <a:t> </a:t>
            </a:r>
            <a:r>
              <a:rPr lang="en-US" sz="5000" b="1" dirty="0">
                <a:solidFill>
                  <a:srgbClr val="002060"/>
                </a:solidFill>
              </a:rPr>
              <a:t>RTOS</a:t>
            </a:r>
          </a:p>
        </p:txBody>
      </p:sp>
      <p:pic>
        <p:nvPicPr>
          <p:cNvPr id="5" name="Picture 4">
            <a:extLst>
              <a:ext uri="{FF2B5EF4-FFF2-40B4-BE49-F238E27FC236}">
                <a16:creationId xmlns:a16="http://schemas.microsoft.com/office/drawing/2014/main" id="{E6D8DC7E-D688-2828-42F9-EB714B942B79}"/>
              </a:ext>
            </a:extLst>
          </p:cNvPr>
          <p:cNvPicPr>
            <a:picLocks noChangeAspect="1"/>
          </p:cNvPicPr>
          <p:nvPr/>
        </p:nvPicPr>
        <p:blipFill rotWithShape="1">
          <a:blip r:embed="rId2"/>
          <a:srcRect l="19167" t="4074" r="8333" b="17407"/>
          <a:stretch/>
        </p:blipFill>
        <p:spPr>
          <a:xfrm>
            <a:off x="135925" y="3401454"/>
            <a:ext cx="4371196" cy="2458797"/>
          </a:xfrm>
          <a:prstGeom prst="rect">
            <a:avLst/>
          </a:prstGeom>
        </p:spPr>
      </p:pic>
      <p:pic>
        <p:nvPicPr>
          <p:cNvPr id="4" name="Content Placeholder 3">
            <a:extLst>
              <a:ext uri="{FF2B5EF4-FFF2-40B4-BE49-F238E27FC236}">
                <a16:creationId xmlns:a16="http://schemas.microsoft.com/office/drawing/2014/main" id="{9B36F37F-D34A-2624-2839-EC7FBC9F716E}"/>
              </a:ext>
            </a:extLst>
          </p:cNvPr>
          <p:cNvPicPr>
            <a:picLocks noGrp="1" noChangeAspect="1"/>
          </p:cNvPicPr>
          <p:nvPr>
            <p:ph idx="1"/>
          </p:nvPr>
        </p:nvPicPr>
        <p:blipFill rotWithShape="1">
          <a:blip r:embed="rId3"/>
          <a:srcRect l="34239" t="3575" r="12569" b="19373"/>
          <a:stretch/>
        </p:blipFill>
        <p:spPr>
          <a:xfrm>
            <a:off x="4769024" y="2957665"/>
            <a:ext cx="4106904" cy="3346376"/>
          </a:xfrm>
          <a:prstGeom prst="rect">
            <a:avLst/>
          </a:prstGeom>
        </p:spPr>
      </p:pic>
      <p:sp>
        <p:nvSpPr>
          <p:cNvPr id="3" name="TextBox 2">
            <a:extLst>
              <a:ext uri="{FF2B5EF4-FFF2-40B4-BE49-F238E27FC236}">
                <a16:creationId xmlns:a16="http://schemas.microsoft.com/office/drawing/2014/main" id="{AC9A64E7-4181-714B-A694-360576B6F834}"/>
              </a:ext>
            </a:extLst>
          </p:cNvPr>
          <p:cNvSpPr txBox="1"/>
          <p:nvPr/>
        </p:nvSpPr>
        <p:spPr>
          <a:xfrm>
            <a:off x="457200" y="8382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Superloop makes it </a:t>
            </a:r>
            <a:r>
              <a:rPr lang="en-US" b="1" dirty="0">
                <a:solidFill>
                  <a:srgbClr val="FF0000"/>
                </a:solidFill>
                <a:latin typeface="Arial" panose="020B0604020202020204" pitchFamily="34" charset="0"/>
                <a:cs typeface="Arial" panose="020B0604020202020204" pitchFamily="34" charset="0"/>
              </a:rPr>
              <a:t>impossible</a:t>
            </a:r>
            <a:r>
              <a:rPr lang="en-US" dirty="0">
                <a:latin typeface="Arial" panose="020B0604020202020204" pitchFamily="34" charset="0"/>
                <a:cs typeface="Arial" panose="020B0604020202020204" pitchFamily="34" charset="0"/>
              </a:rPr>
              <a:t> to do other tasks or even enter a </a:t>
            </a:r>
            <a:r>
              <a:rPr lang="en-US" b="1" dirty="0">
                <a:solidFill>
                  <a:srgbClr val="FF0000"/>
                </a:solidFill>
                <a:latin typeface="Arial" panose="020B0604020202020204" pitchFamily="34" charset="0"/>
                <a:cs typeface="Arial" panose="020B0604020202020204" pitchFamily="34" charset="0"/>
              </a:rPr>
              <a:t>“power saving” or sleep mode </a:t>
            </a:r>
          </a:p>
          <a:p>
            <a:pPr marL="285750" indent="-285750">
              <a:buFont typeface="Arial" panose="020B0604020202020204" pitchFamily="34" charset="0"/>
              <a:buChar char="•"/>
            </a:pPr>
            <a:r>
              <a:rPr lang="en-US" b="1" dirty="0">
                <a:solidFill>
                  <a:srgbClr val="FF0000"/>
                </a:solidFill>
                <a:latin typeface="Arial" panose="020B0604020202020204" pitchFamily="34" charset="0"/>
                <a:cs typeface="Arial" panose="020B0604020202020204" pitchFamily="34" charset="0"/>
              </a:rPr>
              <a:t>Not possible to guarantee</a:t>
            </a:r>
            <a:r>
              <a:rPr lang="en-US" dirty="0">
                <a:latin typeface="Arial" panose="020B0604020202020204" pitchFamily="34" charset="0"/>
                <a:cs typeface="Arial" panose="020B0604020202020204" pitchFamily="34" charset="0"/>
              </a:rPr>
              <a:t> that the peripherals will be serviced in the correct order or priority level</a:t>
            </a:r>
          </a:p>
        </p:txBody>
      </p:sp>
    </p:spTree>
    <p:extLst>
      <p:ext uri="{BB962C8B-B14F-4D97-AF65-F5344CB8AC3E}">
        <p14:creationId xmlns:p14="http://schemas.microsoft.com/office/powerpoint/2010/main" val="63646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E63B95-EA9A-694B-7AD7-DBBB238DDDDC}"/>
              </a:ext>
            </a:extLst>
          </p:cNvPr>
          <p:cNvPicPr>
            <a:picLocks noChangeAspect="1"/>
          </p:cNvPicPr>
          <p:nvPr/>
        </p:nvPicPr>
        <p:blipFill rotWithShape="1">
          <a:blip r:embed="rId3">
            <a:lum contrast="20000"/>
          </a:blip>
          <a:srcRect t="7778"/>
          <a:stretch/>
        </p:blipFill>
        <p:spPr>
          <a:xfrm>
            <a:off x="0" y="304800"/>
            <a:ext cx="9144000" cy="63246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466304"/>
            <a:ext cx="8286750" cy="1123210"/>
          </a:xfrm>
          <a:prstGeom prst="rect">
            <a:avLst/>
          </a:prstGeom>
        </p:spPr>
        <p:txBody>
          <a:bodyPr vert="horz" wrap="square" lIns="0" tIns="426547" rIns="0" bIns="0" rtlCol="0" anchor="ctr">
            <a:spAutoFit/>
          </a:bodyPr>
          <a:lstStyle/>
          <a:p>
            <a:pPr marL="2109418">
              <a:lnSpc>
                <a:spcPct val="100000"/>
              </a:lnSpc>
              <a:spcBef>
                <a:spcPts val="111"/>
              </a:spcBef>
            </a:pPr>
            <a:r>
              <a:rPr lang="en-US" sz="4500" b="1" dirty="0">
                <a:solidFill>
                  <a:srgbClr val="002060"/>
                </a:solidFill>
              </a:rPr>
              <a:t>What is Interrupt latency?</a:t>
            </a:r>
            <a:endParaRPr sz="4500" b="1" dirty="0">
              <a:solidFill>
                <a:srgbClr val="002060"/>
              </a:solidFill>
            </a:endParaRPr>
          </a:p>
        </p:txBody>
      </p:sp>
      <p:sp>
        <p:nvSpPr>
          <p:cNvPr id="4" name="Content Placeholder 3">
            <a:extLst>
              <a:ext uri="{FF2B5EF4-FFF2-40B4-BE49-F238E27FC236}">
                <a16:creationId xmlns:a16="http://schemas.microsoft.com/office/drawing/2014/main" id="{CE77FC61-EEE6-4247-D66B-0DC31B038611}"/>
              </a:ext>
            </a:extLst>
          </p:cNvPr>
          <p:cNvSpPr>
            <a:spLocks noGrp="1"/>
          </p:cNvSpPr>
          <p:nvPr>
            <p:ph idx="1"/>
          </p:nvPr>
        </p:nvSpPr>
        <p:spPr/>
        <p:txBody>
          <a:bodyPr/>
          <a:lstStyle/>
          <a:p>
            <a:pPr marL="0" indent="0" algn="l" fontAlgn="base">
              <a:buNone/>
            </a:pPr>
            <a:r>
              <a:rPr lang="en-US" b="0" i="0" dirty="0">
                <a:solidFill>
                  <a:srgbClr val="273239"/>
                </a:solidFill>
                <a:effectLst/>
                <a:latin typeface="Arial" panose="020B0604020202020204" pitchFamily="34" charset="0"/>
                <a:cs typeface="Arial" panose="020B0604020202020204" pitchFamily="34" charset="0"/>
              </a:rPr>
              <a:t>Interrupt latency is the time that elapses between the occurrence of an interrupt and the execution of the first instruction of the interrupt service routine (ISR) that handles the interrupt. </a:t>
            </a:r>
          </a:p>
          <a:p>
            <a:pPr algn="l" fontAlgn="base">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It is a measure of the system’s ability to respond to external events in a timely manner. </a:t>
            </a:r>
          </a:p>
          <a:p>
            <a:pPr algn="l" fontAlgn="base">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shorter the interrupt latency, the more responsive the system will be. </a:t>
            </a:r>
          </a:p>
          <a:p>
            <a:pPr algn="l" fontAlgn="base">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Interrupt latency is expressed in core clock cycles. </a:t>
            </a:r>
          </a:p>
          <a:p>
            <a:pPr marL="0" indent="0">
              <a:buNone/>
            </a:pP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0"/>
            <a:ext cx="9220200" cy="1118581"/>
          </a:xfrm>
          <a:prstGeom prst="rect">
            <a:avLst/>
          </a:prstGeom>
        </p:spPr>
        <p:txBody>
          <a:bodyPr vert="horz" wrap="square" lIns="0" tIns="421963" rIns="0" bIns="0" rtlCol="0" anchor="ctr">
            <a:spAutoFit/>
          </a:bodyPr>
          <a:lstStyle/>
          <a:p>
            <a:pPr marL="1935432">
              <a:lnSpc>
                <a:spcPct val="100000"/>
              </a:lnSpc>
              <a:spcBef>
                <a:spcPts val="111"/>
              </a:spcBef>
            </a:pPr>
            <a:r>
              <a:rPr lang="en-US" sz="4500" b="1" dirty="0">
                <a:solidFill>
                  <a:srgbClr val="002060"/>
                </a:solidFill>
              </a:rPr>
              <a:t>Importance of Interrupt Latency</a:t>
            </a:r>
            <a:endParaRPr sz="4500" b="1" dirty="0">
              <a:solidFill>
                <a:srgbClr val="002060"/>
              </a:solidFill>
            </a:endParaRPr>
          </a:p>
        </p:txBody>
      </p:sp>
      <p:sp>
        <p:nvSpPr>
          <p:cNvPr id="3" name="object 3"/>
          <p:cNvSpPr txBox="1">
            <a:spLocks noGrp="1"/>
          </p:cNvSpPr>
          <p:nvPr>
            <p:ph idx="1"/>
          </p:nvPr>
        </p:nvSpPr>
        <p:spPr>
          <a:xfrm>
            <a:off x="381000" y="1825627"/>
            <a:ext cx="8534400" cy="4105291"/>
          </a:xfrm>
          <a:prstGeom prst="rect">
            <a:avLst/>
          </a:prstGeom>
        </p:spPr>
        <p:txBody>
          <a:bodyPr vert="horz" wrap="square" lIns="0" tIns="0" rIns="0" bIns="0" rtlCol="0">
            <a:spAutoFit/>
          </a:bodyPr>
          <a:lstStyle/>
          <a:p>
            <a:pPr marL="0" indent="0" algn="l" fontAlgn="base">
              <a:buNone/>
            </a:pPr>
            <a:r>
              <a:rPr lang="en-US" sz="2400" b="0" i="0" dirty="0">
                <a:solidFill>
                  <a:srgbClr val="273239"/>
                </a:solidFill>
                <a:effectLst/>
                <a:latin typeface="Arial" panose="020B0604020202020204" pitchFamily="34" charset="0"/>
                <a:cs typeface="Arial" panose="020B0604020202020204" pitchFamily="34" charset="0"/>
              </a:rPr>
              <a:t>Interrupt latency is an important consideration in the design and optimization of real-time and embedded systems. These systems often have hard real-time constraints, meaning that they must respond to external events within a specified time period. </a:t>
            </a:r>
          </a:p>
          <a:p>
            <a:pPr algn="l" fontAlgn="base">
              <a:buFont typeface="Arial" panose="020B0604020202020204" pitchFamily="34" charset="0"/>
              <a:buChar char="•"/>
            </a:pPr>
            <a:r>
              <a:rPr lang="en-US" sz="2400" b="0" i="0" dirty="0">
                <a:solidFill>
                  <a:srgbClr val="273239"/>
                </a:solidFill>
                <a:effectLst/>
                <a:latin typeface="Arial" panose="020B0604020202020204" pitchFamily="34" charset="0"/>
                <a:cs typeface="Arial" panose="020B0604020202020204" pitchFamily="34" charset="0"/>
              </a:rPr>
              <a:t>A high interrupt latency can result in the system missing a deadline, which can cause the system to fail or produce incorrect results.</a:t>
            </a:r>
          </a:p>
          <a:p>
            <a:pPr algn="l" fontAlgn="base">
              <a:buFont typeface="Arial" panose="020B0604020202020204" pitchFamily="34" charset="0"/>
              <a:buChar char="•"/>
            </a:pPr>
            <a:r>
              <a:rPr lang="en-US" sz="2400" b="0" i="0" dirty="0">
                <a:solidFill>
                  <a:srgbClr val="273239"/>
                </a:solidFill>
                <a:effectLst/>
                <a:latin typeface="Arial" panose="020B0604020202020204" pitchFamily="34" charset="0"/>
                <a:cs typeface="Arial" panose="020B0604020202020204" pitchFamily="34" charset="0"/>
              </a:rPr>
              <a:t>If interrupts are not handled in a timely manner then the system will exhibit slow response times.</a:t>
            </a:r>
          </a:p>
          <a:p>
            <a:pPr marL="328286" marR="5080" indent="-316223">
              <a:lnSpc>
                <a:spcPct val="102899"/>
              </a:lnSpc>
              <a:buClr>
                <a:srgbClr val="976605"/>
              </a:buClr>
              <a:tabLst>
                <a:tab pos="331462" algn="l"/>
                <a:tab pos="1087727" algn="l"/>
                <a:tab pos="1772876" algn="l"/>
                <a:tab pos="1986230" algn="l"/>
                <a:tab pos="2644709" algn="l"/>
                <a:tab pos="3162856" algn="l"/>
                <a:tab pos="3479078" algn="l"/>
                <a:tab pos="3839749" algn="l"/>
                <a:tab pos="4130571" algn="l"/>
                <a:tab pos="4692533" algn="l"/>
                <a:tab pos="5636754" algn="l"/>
                <a:tab pos="5791690" algn="l"/>
                <a:tab pos="6430485" algn="l"/>
                <a:tab pos="6922598" algn="l"/>
                <a:tab pos="7844595" algn="l"/>
              </a:tabLst>
            </a:pPr>
            <a:endParaRPr sz="31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D9586BD6-7E9D-7CD7-263C-AA206AEBCF28}"/>
              </a:ext>
            </a:extLst>
          </p:cNvPr>
          <p:cNvPicPr>
            <a:picLocks noChangeAspect="1"/>
          </p:cNvPicPr>
          <p:nvPr/>
        </p:nvPicPr>
        <p:blipFill>
          <a:blip r:embed="rId2"/>
          <a:stretch>
            <a:fillRect/>
          </a:stretch>
        </p:blipFill>
        <p:spPr>
          <a:xfrm>
            <a:off x="956758" y="1033128"/>
            <a:ext cx="7230484" cy="479174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87E0-9A54-1F06-B9D7-6E1B573A5B9D}"/>
              </a:ext>
            </a:extLst>
          </p:cNvPr>
          <p:cNvSpPr>
            <a:spLocks noGrp="1"/>
          </p:cNvSpPr>
          <p:nvPr>
            <p:ph type="title"/>
          </p:nvPr>
        </p:nvSpPr>
        <p:spPr/>
        <p:txBody>
          <a:bodyPr/>
          <a:lstStyle/>
          <a:p>
            <a:r>
              <a:rPr lang="en-US" sz="4500" b="1" dirty="0">
                <a:solidFill>
                  <a:srgbClr val="002060"/>
                </a:solidFill>
              </a:rPr>
              <a:t>Jitter vs Latency</a:t>
            </a:r>
          </a:p>
        </p:txBody>
      </p:sp>
      <p:sp>
        <p:nvSpPr>
          <p:cNvPr id="3" name="Content Placeholder 2">
            <a:extLst>
              <a:ext uri="{FF2B5EF4-FFF2-40B4-BE49-F238E27FC236}">
                <a16:creationId xmlns:a16="http://schemas.microsoft.com/office/drawing/2014/main" id="{F3C17E6D-01DF-7A01-822A-F0E8DEE653BD}"/>
              </a:ext>
            </a:extLst>
          </p:cNvPr>
          <p:cNvSpPr>
            <a:spLocks noGrp="1"/>
          </p:cNvSpPr>
          <p:nvPr>
            <p:ph idx="1"/>
          </p:nvPr>
        </p:nvSpPr>
        <p:spPr>
          <a:xfrm>
            <a:off x="628650" y="1825625"/>
            <a:ext cx="3181350" cy="4351338"/>
          </a:xfrm>
        </p:spPr>
        <p:txBody>
          <a:bodyPr/>
          <a:lstStyle/>
          <a:p>
            <a:r>
              <a:rPr lang="en-US" dirty="0"/>
              <a:t>Latency is the difference between assertion of interrupt to first Instruction executed in ISR.</a:t>
            </a:r>
          </a:p>
          <a:p>
            <a:r>
              <a:rPr lang="en-US" dirty="0"/>
              <a:t>Jitter </a:t>
            </a:r>
            <a:r>
              <a:rPr lang="en-US" dirty="0" err="1"/>
              <a:t>w.r.t.</a:t>
            </a:r>
            <a:r>
              <a:rPr lang="en-US" dirty="0"/>
              <a:t> the ISR is the difference in the latency over many different cycles or difference in latencies between two or more events.</a:t>
            </a:r>
          </a:p>
          <a:p>
            <a:endParaRPr lang="en-US" dirty="0"/>
          </a:p>
        </p:txBody>
      </p:sp>
      <p:pic>
        <p:nvPicPr>
          <p:cNvPr id="5" name="Picture 4">
            <a:extLst>
              <a:ext uri="{FF2B5EF4-FFF2-40B4-BE49-F238E27FC236}">
                <a16:creationId xmlns:a16="http://schemas.microsoft.com/office/drawing/2014/main" id="{C8EE514F-1D1A-39C0-7B27-9F97CFDA4DB8}"/>
              </a:ext>
            </a:extLst>
          </p:cNvPr>
          <p:cNvPicPr>
            <a:picLocks noChangeAspect="1"/>
          </p:cNvPicPr>
          <p:nvPr/>
        </p:nvPicPr>
        <p:blipFill>
          <a:blip r:embed="rId3"/>
          <a:stretch>
            <a:fillRect/>
          </a:stretch>
        </p:blipFill>
        <p:spPr>
          <a:xfrm>
            <a:off x="4343400" y="594917"/>
            <a:ext cx="3629532" cy="5668166"/>
          </a:xfrm>
          <a:prstGeom prst="rect">
            <a:avLst/>
          </a:prstGeom>
        </p:spPr>
      </p:pic>
    </p:spTree>
    <p:extLst>
      <p:ext uri="{BB962C8B-B14F-4D97-AF65-F5344CB8AC3E}">
        <p14:creationId xmlns:p14="http://schemas.microsoft.com/office/powerpoint/2010/main" val="2237636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85CA-E033-8822-840E-96E8DA91123B}"/>
              </a:ext>
            </a:extLst>
          </p:cNvPr>
          <p:cNvSpPr>
            <a:spLocks noGrp="1"/>
          </p:cNvSpPr>
          <p:nvPr>
            <p:ph type="title"/>
          </p:nvPr>
        </p:nvSpPr>
        <p:spPr>
          <a:xfrm>
            <a:off x="0" y="304801"/>
            <a:ext cx="9144000" cy="1066799"/>
          </a:xfrm>
        </p:spPr>
        <p:txBody>
          <a:bodyPr>
            <a:normAutofit fontScale="90000"/>
          </a:bodyPr>
          <a:lstStyle/>
          <a:p>
            <a:r>
              <a:rPr lang="en-US" sz="4500" b="1" dirty="0">
                <a:solidFill>
                  <a:srgbClr val="002060"/>
                </a:solidFill>
              </a:rPr>
              <a:t>Factors Affecting Interrupt Latency</a:t>
            </a:r>
            <a:br>
              <a:rPr lang="en-US" b="1" i="0" dirty="0">
                <a:solidFill>
                  <a:srgbClr val="273239"/>
                </a:solidFill>
                <a:effectLst/>
                <a:latin typeface="Nunito" pitchFamily="2" charset="0"/>
              </a:rPr>
            </a:br>
            <a:endParaRPr lang="en-US" dirty="0"/>
          </a:p>
        </p:txBody>
      </p:sp>
      <p:sp>
        <p:nvSpPr>
          <p:cNvPr id="3" name="Content Placeholder 2">
            <a:extLst>
              <a:ext uri="{FF2B5EF4-FFF2-40B4-BE49-F238E27FC236}">
                <a16:creationId xmlns:a16="http://schemas.microsoft.com/office/drawing/2014/main" id="{5E909FC6-F934-4548-5925-28F986B7005F}"/>
              </a:ext>
            </a:extLst>
          </p:cNvPr>
          <p:cNvSpPr>
            <a:spLocks noGrp="1"/>
          </p:cNvSpPr>
          <p:nvPr>
            <p:ph idx="1"/>
          </p:nvPr>
        </p:nvSpPr>
        <p:spPr>
          <a:xfrm>
            <a:off x="228600" y="1371600"/>
            <a:ext cx="8686800" cy="5486400"/>
          </a:xfrm>
        </p:spPr>
        <p:txBody>
          <a:bodyPr>
            <a:normAutofit fontScale="77500" lnSpcReduction="20000"/>
          </a:bodyPr>
          <a:lstStyle/>
          <a:p>
            <a:pPr marL="0" indent="0" algn="l" fontAlgn="base">
              <a:buNone/>
            </a:pPr>
            <a:r>
              <a:rPr lang="en-US" sz="2600" b="0" i="0" dirty="0">
                <a:solidFill>
                  <a:srgbClr val="273239"/>
                </a:solidFill>
                <a:effectLst/>
                <a:latin typeface="Arial" panose="020B0604020202020204" pitchFamily="34" charset="0"/>
                <a:cs typeface="Arial" panose="020B0604020202020204" pitchFamily="34" charset="0"/>
              </a:rPr>
              <a:t>There are several factors that can affect interrupt latency, including: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Hardware: </a:t>
            </a:r>
            <a:r>
              <a:rPr lang="en-US" sz="2600" b="0" i="0" dirty="0">
                <a:solidFill>
                  <a:srgbClr val="273239"/>
                </a:solidFill>
                <a:effectLst/>
                <a:latin typeface="Arial" panose="020B0604020202020204" pitchFamily="34" charset="0"/>
                <a:cs typeface="Arial" panose="020B0604020202020204" pitchFamily="34" charset="0"/>
              </a:rPr>
              <a:t>The architecture of the processor, as well as the design of the memory and I/O subsystems, can have a significant impact on interrupt latency.</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Operating System: </a:t>
            </a:r>
            <a:r>
              <a:rPr lang="en-US" sz="2600" b="0" i="0" dirty="0">
                <a:solidFill>
                  <a:srgbClr val="273239"/>
                </a:solidFill>
                <a:effectLst/>
                <a:latin typeface="Arial" panose="020B0604020202020204" pitchFamily="34" charset="0"/>
                <a:cs typeface="Arial" panose="020B0604020202020204" pitchFamily="34" charset="0"/>
              </a:rPr>
              <a:t>The operating system plays a big role in interrupt latency, with some OSes having fewer interrupt latencies due to advanced scheduler and interrupt handling mechanism.</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Priority: </a:t>
            </a:r>
            <a:r>
              <a:rPr lang="en-US" sz="2600" b="0" i="0" dirty="0">
                <a:solidFill>
                  <a:srgbClr val="273239"/>
                </a:solidFill>
                <a:effectLst/>
                <a:latin typeface="Arial" panose="020B0604020202020204" pitchFamily="34" charset="0"/>
                <a:cs typeface="Arial" panose="020B0604020202020204" pitchFamily="34" charset="0"/>
              </a:rPr>
              <a:t>The priority level of the interrupt can also affect interrupt latency, with higher priority interrupts being serviced before lower priority interrupts.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Storms:</a:t>
            </a:r>
            <a:r>
              <a:rPr lang="en-US" sz="2600" b="0" i="0" dirty="0">
                <a:solidFill>
                  <a:srgbClr val="273239"/>
                </a:solidFill>
                <a:effectLst/>
                <a:latin typeface="Arial" panose="020B0604020202020204" pitchFamily="34" charset="0"/>
                <a:cs typeface="Arial" panose="020B0604020202020204" pitchFamily="34" charset="0"/>
              </a:rPr>
              <a:t> High number of interrupts from certain devices or software can lead to Interrupt Storm which can cause large interrupt latency and system hang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Handlers: </a:t>
            </a:r>
            <a:r>
              <a:rPr lang="en-US" sz="2600" b="0" i="0" dirty="0">
                <a:solidFill>
                  <a:srgbClr val="273239"/>
                </a:solidFill>
                <a:effectLst/>
                <a:latin typeface="Arial" panose="020B0604020202020204" pitchFamily="34" charset="0"/>
                <a:cs typeface="Arial" panose="020B0604020202020204" pitchFamily="34" charset="0"/>
              </a:rPr>
              <a:t>Interrupt handlers themselves can add to the latency of the system. The ISR should be optimized for speed and should avoid unnecessary operations.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System load:</a:t>
            </a:r>
            <a:r>
              <a:rPr lang="en-US" sz="2600" b="0" i="0" dirty="0">
                <a:solidFill>
                  <a:srgbClr val="273239"/>
                </a:solidFill>
                <a:effectLst/>
                <a:latin typeface="Arial" panose="020B0604020202020204" pitchFamily="34" charset="0"/>
                <a:cs typeface="Arial" panose="020B0604020202020204" pitchFamily="34" charset="0"/>
              </a:rPr>
              <a:t> High system load can also increase interrupt latency, as the CPU is busy processing other tasks and may not be able to respond to interrupts in a timely manner.</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Disabling interrupts:</a:t>
            </a:r>
            <a:r>
              <a:rPr lang="en-US" sz="2600" b="0" i="0" dirty="0">
                <a:solidFill>
                  <a:srgbClr val="273239"/>
                </a:solidFill>
                <a:effectLst/>
                <a:latin typeface="Arial" panose="020B0604020202020204" pitchFamily="34" charset="0"/>
                <a:cs typeface="Arial" panose="020B0604020202020204" pitchFamily="34" charset="0"/>
              </a:rPr>
              <a:t> The system will not react to any interrupt requests if the software has disabled interrupts.</a:t>
            </a:r>
          </a:p>
          <a:p>
            <a:pPr marL="0" indent="0">
              <a:buNone/>
            </a:pPr>
            <a:endParaRPr lang="en-US" dirty="0"/>
          </a:p>
        </p:txBody>
      </p:sp>
    </p:spTree>
    <p:extLst>
      <p:ext uri="{BB962C8B-B14F-4D97-AF65-F5344CB8AC3E}">
        <p14:creationId xmlns:p14="http://schemas.microsoft.com/office/powerpoint/2010/main" val="967012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849609">
              <a:lnSpc>
                <a:spcPct val="100000"/>
              </a:lnSpc>
              <a:spcBef>
                <a:spcPts val="111"/>
              </a:spcBef>
            </a:pPr>
            <a:r>
              <a:rPr sz="4500" b="1" dirty="0">
                <a:solidFill>
                  <a:srgbClr val="002060"/>
                </a:solidFill>
              </a:rPr>
              <a:t>Interrupt Response Equation</a:t>
            </a:r>
          </a:p>
        </p:txBody>
      </p:sp>
      <p:sp>
        <p:nvSpPr>
          <p:cNvPr id="3" name="object 3"/>
          <p:cNvSpPr txBox="1"/>
          <p:nvPr/>
        </p:nvSpPr>
        <p:spPr>
          <a:xfrm>
            <a:off x="545630" y="1905460"/>
            <a:ext cx="8369770" cy="4176913"/>
          </a:xfrm>
          <a:prstGeom prst="rect">
            <a:avLst/>
          </a:prstGeom>
        </p:spPr>
        <p:txBody>
          <a:bodyPr vert="horz" wrap="square" lIns="0" tIns="117475" rIns="0" bIns="0" rtlCol="0">
            <a:spAutoFit/>
          </a:bodyPr>
          <a:lstStyle/>
          <a:p>
            <a:pPr marL="332732" indent="-320032">
              <a:spcBef>
                <a:spcPts val="925"/>
              </a:spcBef>
              <a:buClr>
                <a:srgbClr val="956705"/>
              </a:buClr>
              <a:buChar char="•"/>
              <a:tabLst>
                <a:tab pos="332732" algn="l"/>
              </a:tabLst>
            </a:pPr>
            <a:r>
              <a:rPr lang="en-US" sz="2700" spc="51" dirty="0">
                <a:solidFill>
                  <a:srgbClr val="08310A"/>
                </a:solidFill>
                <a:latin typeface="Arial" panose="020B0604020202020204" pitchFamily="34" charset="0"/>
                <a:cs typeface="Arial" panose="020B0604020202020204" pitchFamily="34" charset="0"/>
              </a:rPr>
              <a:t>Foreground/Background</a:t>
            </a:r>
            <a:r>
              <a:rPr lang="en-US" sz="2700" spc="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System</a:t>
            </a:r>
            <a:endParaRPr lang="en-US" sz="2700" dirty="0">
              <a:latin typeface="Arial" panose="020B0604020202020204" pitchFamily="34" charset="0"/>
              <a:cs typeface="Arial" panose="020B0604020202020204" pitchFamily="34" charset="0"/>
            </a:endParaRPr>
          </a:p>
          <a:p>
            <a:pPr marL="454647">
              <a:spcBef>
                <a:spcPts val="720"/>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28922" indent="-316223">
              <a:spcBef>
                <a:spcPts val="835"/>
              </a:spcBef>
              <a:buClr>
                <a:srgbClr val="956705"/>
              </a:buClr>
              <a:buChar char="•"/>
              <a:tabLst>
                <a:tab pos="328922" algn="l"/>
              </a:tabLst>
            </a:pPr>
            <a:r>
              <a:rPr lang="en-US" sz="2700" spc="51" dirty="0">
                <a:solidFill>
                  <a:srgbClr val="08310A"/>
                </a:solidFill>
                <a:latin typeface="Arial" panose="020B0604020202020204" pitchFamily="34" charset="0"/>
                <a:cs typeface="Arial" panose="020B0604020202020204" pitchFamily="34" charset="0"/>
              </a:rPr>
              <a:t>Non-</a:t>
            </a:r>
            <a:r>
              <a:rPr lang="en-US" sz="2700" dirty="0">
                <a:solidFill>
                  <a:srgbClr val="08310A"/>
                </a:solidFill>
                <a:latin typeface="Arial" panose="020B0604020202020204" pitchFamily="34" charset="0"/>
                <a:cs typeface="Arial" panose="020B0604020202020204" pitchFamily="34" charset="0"/>
              </a:rPr>
              <a:t>Preemptive</a:t>
            </a:r>
            <a:r>
              <a:rPr lang="en-US" sz="2700" spc="420"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11"/>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32732" indent="-320032">
              <a:spcBef>
                <a:spcPts val="875"/>
              </a:spcBef>
              <a:buClr>
                <a:srgbClr val="956705"/>
              </a:buClr>
              <a:buChar char="•"/>
              <a:tabLst>
                <a:tab pos="332732" algn="l"/>
              </a:tabLst>
            </a:pPr>
            <a:r>
              <a:rPr lang="en-US" sz="2700" dirty="0">
                <a:solidFill>
                  <a:srgbClr val="08310A"/>
                </a:solidFill>
                <a:latin typeface="Arial" panose="020B0604020202020204" pitchFamily="34" charset="0"/>
                <a:cs typeface="Arial" panose="020B0604020202020204" pitchFamily="34" charset="0"/>
              </a:rPr>
              <a:t>Preemptive</a:t>
            </a:r>
            <a:r>
              <a:rPr lang="en-US" sz="2700" spc="39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80"/>
              </a:spcBef>
            </a:pPr>
            <a:r>
              <a:rPr lang="en-US" sz="2351" dirty="0">
                <a:solidFill>
                  <a:srgbClr val="08310A"/>
                </a:solidFill>
                <a:latin typeface="Arial" panose="020B0604020202020204" pitchFamily="34" charset="0"/>
                <a:cs typeface="Arial" panose="020B0604020202020204" pitchFamily="34" charset="0"/>
              </a:rPr>
              <a:t>Interrupt</a:t>
            </a:r>
            <a:r>
              <a:rPr lang="en-US" sz="2351" spc="204"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Latency</a:t>
            </a:r>
            <a:endParaRPr lang="en-US" sz="2351" dirty="0">
              <a:latin typeface="Arial" panose="020B0604020202020204" pitchFamily="34" charset="0"/>
              <a:cs typeface="Arial" panose="020B0604020202020204" pitchFamily="34" charset="0"/>
            </a:endParaRPr>
          </a:p>
          <a:p>
            <a:pPr marL="456554">
              <a:spcBef>
                <a:spcPts val="651"/>
              </a:spcBef>
            </a:pPr>
            <a:r>
              <a:rPr lang="en-US" sz="2351" spc="75" dirty="0">
                <a:solidFill>
                  <a:srgbClr val="08310A"/>
                </a:solidFill>
                <a:latin typeface="Arial" panose="020B0604020202020204" pitchFamily="34" charset="0"/>
                <a:cs typeface="Arial" panose="020B0604020202020204" pitchFamily="34" charset="0"/>
              </a:rPr>
              <a:t>+</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2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91"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456554">
              <a:spcBef>
                <a:spcPts val="645"/>
              </a:spcBef>
            </a:pPr>
            <a:r>
              <a:rPr lang="en-US" sz="2351" spc="75" dirty="0">
                <a:solidFill>
                  <a:srgbClr val="08310A"/>
                </a:solidFill>
                <a:latin typeface="Arial" panose="020B0604020202020204" pitchFamily="34" charset="0"/>
                <a:cs typeface="Arial" panose="020B0604020202020204" pitchFamily="34" charset="0"/>
              </a:rPr>
              <a:t>+</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Execution</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5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of</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the</a:t>
            </a:r>
            <a:r>
              <a:rPr lang="en-US" sz="2351" spc="9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kernel high priority</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ISR</a:t>
            </a:r>
            <a:r>
              <a:rPr lang="en-US" sz="2351" spc="4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Entry</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Function (e.g. 6 Clock cycles for Tail Chaing)</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74046">
              <a:lnSpc>
                <a:spcPct val="100000"/>
              </a:lnSpc>
              <a:spcBef>
                <a:spcPts val="111"/>
              </a:spcBef>
            </a:pPr>
            <a:r>
              <a:rPr sz="4500" b="1" dirty="0">
                <a:solidFill>
                  <a:srgbClr val="002060"/>
                </a:solidFill>
              </a:rPr>
              <a:t>NOTE on Interrupt Response</a:t>
            </a:r>
          </a:p>
        </p:txBody>
      </p:sp>
      <p:sp>
        <p:nvSpPr>
          <p:cNvPr id="3" name="object 3"/>
          <p:cNvSpPr txBox="1">
            <a:spLocks noGrp="1"/>
          </p:cNvSpPr>
          <p:nvPr>
            <p:ph idx="1"/>
          </p:nvPr>
        </p:nvSpPr>
        <p:spPr>
          <a:xfrm>
            <a:off x="838200" y="1825627"/>
            <a:ext cx="7772400" cy="1599925"/>
          </a:xfrm>
          <a:prstGeom prst="rect">
            <a:avLst/>
          </a:prstGeom>
        </p:spPr>
        <p:txBody>
          <a:bodyPr vert="horz" wrap="square" lIns="0" tIns="31115" rIns="0" bIns="0" rtlCol="0">
            <a:spAutoFit/>
          </a:bodyPr>
          <a:lstStyle/>
          <a:p>
            <a:pPr marL="328286" marR="5080" indent="-316223">
              <a:lnSpc>
                <a:spcPts val="3829"/>
              </a:lnSpc>
              <a:spcBef>
                <a:spcPts val="244"/>
              </a:spcBef>
              <a:buClr>
                <a:srgbClr val="976705"/>
              </a:buClr>
              <a:tabLst>
                <a:tab pos="333366" algn="l"/>
                <a:tab pos="866753" algn="l"/>
                <a:tab pos="2706938" algn="l"/>
                <a:tab pos="3848004" algn="l"/>
                <a:tab pos="4822705" algn="l"/>
                <a:tab pos="6495252" algn="l"/>
                <a:tab pos="7012765" algn="l"/>
                <a:tab pos="7633780" algn="l"/>
              </a:tabLst>
            </a:pPr>
            <a:r>
              <a:rPr spc="100" dirty="0">
                <a:solidFill>
                  <a:srgbClr val="072F07"/>
                </a:solidFill>
                <a:latin typeface="Arial" panose="020B0604020202020204" pitchFamily="34" charset="0"/>
                <a:cs typeface="Arial" panose="020B0604020202020204" pitchFamily="34" charset="0"/>
              </a:rPr>
              <a:t>A</a:t>
            </a:r>
            <a:r>
              <a:rPr lang="en-US" spc="100" dirty="0">
                <a:solidFill>
                  <a:srgbClr val="072F07"/>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systems</a:t>
            </a:r>
            <a:r>
              <a:rPr lang="en-US" spc="60" dirty="0">
                <a:solidFill>
                  <a:srgbClr val="072F07"/>
                </a:solidFill>
                <a:latin typeface="Arial" panose="020B0604020202020204" pitchFamily="34" charset="0"/>
                <a:cs typeface="Arial" panose="020B0604020202020204" pitchFamily="34" charset="0"/>
              </a:rPr>
              <a:t> </a:t>
            </a:r>
            <a:r>
              <a:rPr sz="3200" b="1" i="1" spc="-11" dirty="0">
                <a:solidFill>
                  <a:srgbClr val="072F07"/>
                </a:solidFill>
                <a:latin typeface="Arial" panose="020B0604020202020204" pitchFamily="34" charset="0"/>
                <a:cs typeface="Arial" panose="020B0604020202020204" pitchFamily="34" charset="0"/>
              </a:rPr>
              <a:t>worst</a:t>
            </a:r>
            <a:r>
              <a:rPr lang="en-US" sz="3200" b="1" i="1" spc="-11" dirty="0">
                <a:solidFill>
                  <a:srgbClr val="072F07"/>
                </a:solidFill>
                <a:latin typeface="Arial" panose="020B0604020202020204" pitchFamily="34" charset="0"/>
                <a:cs typeface="Arial" panose="020B0604020202020204" pitchFamily="34" charset="0"/>
              </a:rPr>
              <a:t> </a:t>
            </a:r>
            <a:r>
              <a:rPr sz="3200" b="1" i="1" spc="-20" dirty="0">
                <a:solidFill>
                  <a:srgbClr val="072F07"/>
                </a:solidFill>
                <a:latin typeface="Arial" panose="020B0604020202020204" pitchFamily="34" charset="0"/>
                <a:cs typeface="Arial" panose="020B0604020202020204" pitchFamily="34" charset="0"/>
              </a:rPr>
              <a:t>case</a:t>
            </a:r>
            <a:r>
              <a:rPr lang="en-US" sz="3200" b="1" i="1"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r>
              <a:rPr lang="en-US" spc="-1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is</a:t>
            </a:r>
            <a:r>
              <a:rPr lang="en-US" spc="31" dirty="0">
                <a:solidFill>
                  <a:srgbClr val="072F07"/>
                </a:solidFill>
                <a:latin typeface="Arial" panose="020B0604020202020204" pitchFamily="34" charset="0"/>
                <a:cs typeface="Arial" panose="020B0604020202020204" pitchFamily="34" charset="0"/>
              </a:rPr>
              <a:t> </a:t>
            </a:r>
            <a:r>
              <a:rPr spc="-25" dirty="0">
                <a:solidFill>
                  <a:srgbClr val="072F07"/>
                </a:solidFill>
                <a:latin typeface="Arial" panose="020B0604020202020204" pitchFamily="34" charset="0"/>
                <a:cs typeface="Arial" panose="020B0604020202020204" pitchFamily="34" charset="0"/>
              </a:rPr>
              <a:t>its</a:t>
            </a:r>
            <a:r>
              <a:rPr lang="en-US" spc="-25" dirty="0">
                <a:solidFill>
                  <a:srgbClr val="072F07"/>
                </a:solidFill>
                <a:latin typeface="Arial" panose="020B0604020202020204" pitchFamily="34" charset="0"/>
                <a:cs typeface="Arial" panose="020B0604020202020204" pitchFamily="34" charset="0"/>
              </a:rPr>
              <a:t> </a:t>
            </a:r>
            <a:r>
              <a:rPr spc="-20" dirty="0">
                <a:solidFill>
                  <a:srgbClr val="072F07"/>
                </a:solidFill>
                <a:latin typeface="Arial" panose="020B0604020202020204" pitchFamily="34" charset="0"/>
                <a:cs typeface="Arial" panose="020B0604020202020204" pitchFamily="34" charset="0"/>
              </a:rPr>
              <a:t>only</a:t>
            </a:r>
            <a:r>
              <a:rPr lang="en-US"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endParaRPr sz="3200" dirty="0">
              <a:latin typeface="Arial" panose="020B0604020202020204" pitchFamily="34" charset="0"/>
              <a:cs typeface="Arial" panose="020B0604020202020204" pitchFamily="34" charset="0"/>
            </a:endParaRPr>
          </a:p>
          <a:p>
            <a:pPr marL="326383" marR="12065" indent="-314317">
              <a:lnSpc>
                <a:spcPct val="105200"/>
              </a:lnSpc>
              <a:spcBef>
                <a:spcPts val="645"/>
              </a:spcBef>
              <a:tabLst>
                <a:tab pos="326383" algn="l"/>
                <a:tab pos="331462" algn="l"/>
                <a:tab pos="796905" algn="l"/>
                <a:tab pos="1932890" algn="l"/>
                <a:tab pos="2564067" algn="l"/>
                <a:tab pos="2587561" algn="l"/>
                <a:tab pos="3371130" algn="l"/>
                <a:tab pos="3407325" algn="l"/>
                <a:tab pos="3591470" algn="l"/>
                <a:tab pos="4284873" algn="l"/>
                <a:tab pos="4821434" algn="l"/>
                <a:tab pos="5048759" algn="l"/>
                <a:tab pos="6009490" algn="l"/>
                <a:tab pos="6994350" algn="l"/>
                <a:tab pos="7375341" algn="l"/>
              </a:tabLst>
            </a:pPr>
            <a:r>
              <a:rPr dirty="0">
                <a:solidFill>
                  <a:srgbClr val="976705"/>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Your</a:t>
            </a:r>
            <a:r>
              <a:rPr spc="3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syste</a:t>
            </a:r>
            <a:r>
              <a:rPr lang="en-US" spc="-11" dirty="0">
                <a:solidFill>
                  <a:srgbClr val="072F07"/>
                </a:solidFill>
                <a:latin typeface="Arial" panose="020B0604020202020204" pitchFamily="34" charset="0"/>
                <a:cs typeface="Arial" panose="020B0604020202020204" pitchFamily="34" charset="0"/>
              </a:rPr>
              <a:t>m m</a:t>
            </a:r>
            <a:r>
              <a:rPr spc="-11" dirty="0">
                <a:solidFill>
                  <a:srgbClr val="072F07"/>
                </a:solidFill>
                <a:latin typeface="Arial" panose="020B0604020202020204" pitchFamily="34" charset="0"/>
                <a:cs typeface="Arial" panose="020B0604020202020204" pitchFamily="34" charset="0"/>
              </a:rPr>
              <a:t>a</a:t>
            </a:r>
            <a:r>
              <a:rPr lang="en-US" spc="-11" dirty="0">
                <a:solidFill>
                  <a:srgbClr val="072F07"/>
                </a:solidFill>
                <a:latin typeface="Arial" panose="020B0604020202020204" pitchFamily="34" charset="0"/>
                <a:cs typeface="Arial" panose="020B0604020202020204" pitchFamily="34" charset="0"/>
              </a:rPr>
              <a:t>y </a:t>
            </a:r>
            <a:r>
              <a:rPr spc="-11" dirty="0">
                <a:solidFill>
                  <a:srgbClr val="072F07"/>
                </a:solidFill>
                <a:latin typeface="Arial" panose="020B0604020202020204" pitchFamily="34" charset="0"/>
                <a:cs typeface="Arial" panose="020B0604020202020204" pitchFamily="34" charset="0"/>
              </a:rPr>
              <a:t>respond</a:t>
            </a:r>
            <a:r>
              <a:rPr lang="en-US" spc="-11"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6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in</a:t>
            </a:r>
            <a:r>
              <a:rPr spc="260"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50us </a:t>
            </a:r>
            <a:r>
              <a:rPr spc="71" dirty="0">
                <a:solidFill>
                  <a:srgbClr val="072F07"/>
                </a:solidFill>
                <a:latin typeface="Arial" panose="020B0604020202020204" pitchFamily="34" charset="0"/>
                <a:cs typeface="Arial" panose="020B0604020202020204" pitchFamily="34" charset="0"/>
              </a:rPr>
              <a:t>99%</a:t>
            </a:r>
            <a:r>
              <a:rPr spc="289" dirty="0">
                <a:solidFill>
                  <a:srgbClr val="072F07"/>
                </a:solidFill>
                <a:latin typeface="Arial" panose="020B0604020202020204" pitchFamily="34" charset="0"/>
                <a:cs typeface="Arial" panose="020B0604020202020204" pitchFamily="34" charset="0"/>
              </a:rPr>
              <a:t> </a:t>
            </a:r>
            <a:r>
              <a:rPr spc="75" dirty="0">
                <a:solidFill>
                  <a:srgbClr val="072F07"/>
                </a:solidFill>
                <a:latin typeface="Arial" panose="020B0604020202020204" pitchFamily="34" charset="0"/>
                <a:cs typeface="Arial" panose="020B0604020202020204" pitchFamily="34" charset="0"/>
              </a:rPr>
              <a:t>of</a:t>
            </a:r>
            <a:r>
              <a:rPr spc="19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the</a:t>
            </a:r>
            <a:r>
              <a:rPr spc="15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but</a:t>
            </a:r>
            <a:r>
              <a:rPr spc="311"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if</a:t>
            </a:r>
            <a:r>
              <a:rPr spc="35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it</a:t>
            </a:r>
            <a:r>
              <a:rPr spc="28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responds</a:t>
            </a:r>
            <a:r>
              <a:rPr spc="47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89"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 </a:t>
            </a:r>
            <a:r>
              <a:rPr spc="31" dirty="0">
                <a:solidFill>
                  <a:srgbClr val="072F07"/>
                </a:solidFill>
                <a:latin typeface="Arial" panose="020B0604020202020204" pitchFamily="34" charset="0"/>
                <a:cs typeface="Arial" panose="020B0604020202020204" pitchFamily="34" charset="0"/>
              </a:rPr>
              <a:t>in</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250us</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the</a:t>
            </a:r>
            <a:r>
              <a:rPr lang="en-US" spc="3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other</a:t>
            </a:r>
            <a:r>
              <a:rPr lang="en-US" spc="51" dirty="0">
                <a:solidFill>
                  <a:srgbClr val="072F07"/>
                </a:solidFill>
                <a:latin typeface="Arial" panose="020B0604020202020204" pitchFamily="34" charset="0"/>
                <a:cs typeface="Arial" panose="020B0604020202020204" pitchFamily="34" charset="0"/>
              </a:rPr>
              <a:t> </a:t>
            </a:r>
            <a:r>
              <a:rPr spc="55" dirty="0">
                <a:solidFill>
                  <a:srgbClr val="072F07"/>
                </a:solidFill>
                <a:latin typeface="Arial" panose="020B0604020202020204" pitchFamily="34" charset="0"/>
                <a:cs typeface="Arial" panose="020B0604020202020204" pitchFamily="34" charset="0"/>
              </a:rPr>
              <a:t>1%</a:t>
            </a:r>
            <a:r>
              <a:rPr lang="en-US" spc="55"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you</a:t>
            </a:r>
            <a:r>
              <a:rPr lang="en-US" spc="51" dirty="0">
                <a:solidFill>
                  <a:srgbClr val="072F07"/>
                </a:solidFill>
                <a:latin typeface="Arial" panose="020B0604020202020204" pitchFamily="34" charset="0"/>
                <a:cs typeface="Arial" panose="020B0604020202020204" pitchFamily="34" charset="0"/>
              </a:rPr>
              <a:t> m</a:t>
            </a:r>
            <a:r>
              <a:rPr spc="-11" dirty="0">
                <a:solidFill>
                  <a:srgbClr val="072F07"/>
                </a:solidFill>
                <a:latin typeface="Arial" panose="020B0604020202020204" pitchFamily="34" charset="0"/>
                <a:cs typeface="Arial" panose="020B0604020202020204" pitchFamily="34" charset="0"/>
              </a:rPr>
              <a:t>ust</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assu</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250us </a:t>
            </a:r>
            <a:r>
              <a:rPr dirty="0">
                <a:solidFill>
                  <a:srgbClr val="072F07"/>
                </a:solidFill>
                <a:latin typeface="Arial" panose="020B0604020202020204" pitchFamily="34" charset="0"/>
                <a:cs typeface="Arial" panose="020B0604020202020204" pitchFamily="34" charset="0"/>
              </a:rPr>
              <a:t>Interrupt</a:t>
            </a:r>
            <a:r>
              <a:rPr spc="37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Response</a:t>
            </a:r>
            <a:r>
              <a:rPr spc="4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1935432">
              <a:lnSpc>
                <a:spcPct val="100000"/>
              </a:lnSpc>
              <a:spcBef>
                <a:spcPts val="111"/>
              </a:spcBef>
            </a:pPr>
            <a:r>
              <a:rPr sz="4500" b="1" dirty="0">
                <a:solidFill>
                  <a:srgbClr val="002060"/>
                </a:solidFill>
              </a:rPr>
              <a:t>Interrupt Recovery</a:t>
            </a:r>
          </a:p>
        </p:txBody>
      </p:sp>
      <p:sp>
        <p:nvSpPr>
          <p:cNvPr id="3" name="object 3"/>
          <p:cNvSpPr txBox="1"/>
          <p:nvPr/>
        </p:nvSpPr>
        <p:spPr>
          <a:xfrm>
            <a:off x="548111" y="2003226"/>
            <a:ext cx="8361045" cy="2629822"/>
          </a:xfrm>
          <a:prstGeom prst="rect">
            <a:avLst/>
          </a:prstGeom>
        </p:spPr>
        <p:txBody>
          <a:bodyPr vert="horz" wrap="square" lIns="0" tIns="12065" rIns="0" bIns="0" rtlCol="0">
            <a:spAutoFit/>
          </a:bodyPr>
          <a:lstStyle/>
          <a:p>
            <a:pPr marL="326383" marR="5080" indent="-314317">
              <a:lnSpc>
                <a:spcPct val="106300"/>
              </a:lnSpc>
              <a:spcBef>
                <a:spcPts val="95"/>
              </a:spcBef>
              <a:buChar char="•"/>
              <a:tabLst>
                <a:tab pos="326383" algn="l"/>
                <a:tab pos="328922" algn="l"/>
                <a:tab pos="1341086" algn="l"/>
                <a:tab pos="2861239" algn="l"/>
                <a:tab pos="3414944" algn="l"/>
                <a:tab pos="4075327" algn="l"/>
                <a:tab pos="5778990" algn="l"/>
                <a:tab pos="6256498" algn="l"/>
                <a:tab pos="7377246" algn="l"/>
                <a:tab pos="7844595" algn="l"/>
              </a:tabLst>
            </a:pPr>
            <a:r>
              <a:rPr sz="3000" dirty="0">
                <a:solidFill>
                  <a:srgbClr val="976705"/>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Ti</a:t>
            </a:r>
            <a:r>
              <a:rPr lang="en-US" sz="3000" spc="45" dirty="0">
                <a:solidFill>
                  <a:srgbClr val="073108"/>
                </a:solidFill>
                <a:latin typeface="Arial" panose="020B0604020202020204" pitchFamily="34" charset="0"/>
                <a:cs typeface="Arial" panose="020B0604020202020204" pitchFamily="34" charset="0"/>
              </a:rPr>
              <a:t>m</a:t>
            </a:r>
            <a:r>
              <a:rPr sz="3000" spc="45" dirty="0">
                <a:solidFill>
                  <a:srgbClr val="073108"/>
                </a:solidFill>
                <a:latin typeface="Arial" panose="020B0604020202020204" pitchFamily="34" charset="0"/>
                <a:cs typeface="Arial" panose="020B0604020202020204" pitchFamily="34" charset="0"/>
              </a:rPr>
              <a:t>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required</a:t>
            </a:r>
            <a:r>
              <a:rPr sz="3000" dirty="0">
                <a:solidFill>
                  <a:srgbClr val="073108"/>
                </a:solidFill>
                <a:latin typeface="Arial" panose="020B0604020202020204" pitchFamily="34" charset="0"/>
                <a:cs typeface="Arial" panose="020B0604020202020204" pitchFamily="34" charset="0"/>
              </a:rPr>
              <a:t>	</a:t>
            </a:r>
            <a:r>
              <a:rPr sz="3000" spc="-25" dirty="0">
                <a:solidFill>
                  <a:srgbClr val="073108"/>
                </a:solidFill>
                <a:latin typeface="Arial" panose="020B0604020202020204" pitchFamily="34" charset="0"/>
                <a:cs typeface="Arial" panose="020B0604020202020204" pitchFamily="34" charset="0"/>
              </a:rPr>
              <a:t>by</a:t>
            </a:r>
            <a:r>
              <a:rPr sz="3000" dirty="0">
                <a:solidFill>
                  <a:srgbClr val="073108"/>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the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processor</a:t>
            </a:r>
            <a:r>
              <a:rPr lang="en-US" sz="3000" spc="51"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lang="en-US" sz="3000" dirty="0">
                <a:solidFill>
                  <a:srgbClr val="073108"/>
                </a:solidFill>
                <a:latin typeface="Arial" panose="020B0604020202020204" pitchFamily="34" charset="0"/>
                <a:cs typeface="Arial" panose="020B0604020202020204" pitchFamily="34" charset="0"/>
              </a:rPr>
              <a:t> </a:t>
            </a:r>
            <a:r>
              <a:rPr sz="3000" spc="60" dirty="0">
                <a:solidFill>
                  <a:srgbClr val="073108"/>
                </a:solidFill>
                <a:latin typeface="Arial" panose="020B0604020202020204" pitchFamily="34" charset="0"/>
                <a:cs typeface="Arial" panose="020B0604020202020204" pitchFamily="34" charset="0"/>
              </a:rPr>
              <a:t>return</a:t>
            </a:r>
            <a:r>
              <a:rPr lang="en-US" sz="3000" spc="60"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sz="3000" spc="55" dirty="0">
                <a:solidFill>
                  <a:srgbClr val="073108"/>
                </a:solidFill>
                <a:latin typeface="Arial" panose="020B0604020202020204" pitchFamily="34" charset="0"/>
                <a:cs typeface="Arial" panose="020B0604020202020204" pitchFamily="34" charset="0"/>
              </a:rPr>
              <a:t>the </a:t>
            </a:r>
            <a:r>
              <a:rPr sz="3000" spc="60" dirty="0">
                <a:solidFill>
                  <a:srgbClr val="073108"/>
                </a:solidFill>
                <a:latin typeface="Arial" panose="020B0604020202020204" pitchFamily="34" charset="0"/>
                <a:cs typeface="Arial" panose="020B0604020202020204" pitchFamily="34" charset="0"/>
              </a:rPr>
              <a:t>Interrupted</a:t>
            </a:r>
            <a:r>
              <a:rPr sz="3000" spc="345" dirty="0">
                <a:solidFill>
                  <a:srgbClr val="073108"/>
                </a:solidFill>
                <a:latin typeface="Arial" panose="020B0604020202020204" pitchFamily="34" charset="0"/>
                <a:cs typeface="Arial" panose="020B0604020202020204" pitchFamily="34" charset="0"/>
              </a:rPr>
              <a:t> </a:t>
            </a:r>
            <a:r>
              <a:rPr sz="3000" spc="71" dirty="0">
                <a:solidFill>
                  <a:srgbClr val="073108"/>
                </a:solidFill>
                <a:latin typeface="Arial" panose="020B0604020202020204" pitchFamily="34" charset="0"/>
                <a:cs typeface="Arial" panose="020B0604020202020204" pitchFamily="34" charset="0"/>
              </a:rPr>
              <a:t>Code</a:t>
            </a:r>
            <a:endParaRPr sz="3000" dirty="0">
              <a:latin typeface="Arial" panose="020B0604020202020204" pitchFamily="34" charset="0"/>
              <a:cs typeface="Arial" panose="020B0604020202020204" pitchFamily="34" charset="0"/>
            </a:endParaRPr>
          </a:p>
          <a:p>
            <a:pPr marL="328286" indent="-315587">
              <a:spcBef>
                <a:spcPts val="1060"/>
              </a:spcBef>
              <a:buClr>
                <a:srgbClr val="976705"/>
              </a:buClr>
              <a:buChar char="•"/>
              <a:tabLst>
                <a:tab pos="328286" algn="l"/>
              </a:tabLst>
            </a:pPr>
            <a:r>
              <a:rPr sz="3000" spc="71" dirty="0">
                <a:solidFill>
                  <a:srgbClr val="073108"/>
                </a:solidFill>
                <a:latin typeface="Arial" panose="020B0604020202020204" pitchFamily="34" charset="0"/>
                <a:cs typeface="Arial" panose="020B0604020202020204" pitchFamily="34" charset="0"/>
              </a:rPr>
              <a:t>Equation</a:t>
            </a:r>
            <a:endParaRPr sz="3000" dirty="0">
              <a:latin typeface="Arial" panose="020B0604020202020204" pitchFamily="34" charset="0"/>
              <a:cs typeface="Arial" panose="020B0604020202020204" pitchFamily="34" charset="0"/>
            </a:endParaRPr>
          </a:p>
          <a:p>
            <a:pPr marL="458459">
              <a:spcBef>
                <a:spcPts val="815"/>
              </a:spcBef>
            </a:pPr>
            <a:r>
              <a:rPr sz="2700" dirty="0">
                <a:solidFill>
                  <a:srgbClr val="073108"/>
                </a:solidFill>
                <a:latin typeface="Arial" panose="020B0604020202020204" pitchFamily="34" charset="0"/>
                <a:cs typeface="Arial" panose="020B0604020202020204" pitchFamily="34" charset="0"/>
              </a:rPr>
              <a:t>Time</a:t>
            </a:r>
            <a:r>
              <a:rPr sz="2700" spc="6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7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restore</a:t>
            </a:r>
            <a:r>
              <a:rPr sz="2700" spc="160"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40"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CPU's</a:t>
            </a:r>
            <a:r>
              <a:rPr sz="2700" spc="255"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context+</a:t>
            </a:r>
            <a:endParaRPr sz="2700" dirty="0">
              <a:latin typeface="Arial" panose="020B0604020202020204" pitchFamily="34" charset="0"/>
              <a:cs typeface="Arial" panose="020B0604020202020204" pitchFamily="34" charset="0"/>
            </a:endParaRPr>
          </a:p>
          <a:p>
            <a:pPr marL="458459">
              <a:spcBef>
                <a:spcPts val="835"/>
              </a:spcBef>
            </a:pPr>
            <a:r>
              <a:rPr sz="2700" dirty="0">
                <a:solidFill>
                  <a:srgbClr val="073108"/>
                </a:solidFill>
                <a:latin typeface="Arial" panose="020B0604020202020204" pitchFamily="34" charset="0"/>
                <a:cs typeface="Arial" panose="020B0604020202020204" pitchFamily="34" charset="0"/>
              </a:rPr>
              <a:t>Time</a:t>
            </a:r>
            <a:r>
              <a:rPr sz="2700" spc="111"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120"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execute</a:t>
            </a:r>
            <a:r>
              <a:rPr sz="2700" spc="19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13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return</a:t>
            </a:r>
            <a:r>
              <a:rPr sz="2700" spc="25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from</a:t>
            </a:r>
            <a:r>
              <a:rPr sz="2700" spc="169"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Interrupt</a:t>
            </a:r>
            <a:r>
              <a:rPr sz="2700" spc="305" dirty="0">
                <a:solidFill>
                  <a:srgbClr val="073108"/>
                </a:solidFill>
                <a:latin typeface="Arial" panose="020B0604020202020204" pitchFamily="34" charset="0"/>
                <a:cs typeface="Arial" panose="020B0604020202020204" pitchFamily="34" charset="0"/>
              </a:rPr>
              <a:t> </a:t>
            </a:r>
            <a:r>
              <a:rPr sz="2700" spc="-20" dirty="0">
                <a:solidFill>
                  <a:srgbClr val="073108"/>
                </a:solidFill>
                <a:latin typeface="Arial" panose="020B0604020202020204" pitchFamily="34" charset="0"/>
                <a:cs typeface="Arial" panose="020B0604020202020204" pitchFamily="34" charset="0"/>
              </a:rPr>
              <a:t>Inst</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2807900">
              <a:lnSpc>
                <a:spcPct val="100000"/>
              </a:lnSpc>
              <a:spcBef>
                <a:spcPts val="111"/>
              </a:spcBef>
            </a:pPr>
            <a:r>
              <a:rPr sz="4500" b="1" dirty="0">
                <a:solidFill>
                  <a:srgbClr val="002060"/>
                </a:solidFill>
              </a:rPr>
              <a:t>Clock Tick</a:t>
            </a:r>
          </a:p>
        </p:txBody>
      </p:sp>
      <p:sp>
        <p:nvSpPr>
          <p:cNvPr id="3" name="object 3"/>
          <p:cNvSpPr txBox="1">
            <a:spLocks noGrp="1"/>
          </p:cNvSpPr>
          <p:nvPr>
            <p:ph idx="1"/>
          </p:nvPr>
        </p:nvSpPr>
        <p:spPr>
          <a:xfrm>
            <a:off x="533400" y="1825625"/>
            <a:ext cx="8229600" cy="1692130"/>
          </a:xfrm>
          <a:prstGeom prst="rect">
            <a:avLst/>
          </a:prstGeom>
        </p:spPr>
        <p:txBody>
          <a:bodyPr vert="horz" wrap="square" lIns="0" tIns="12065" rIns="0" bIns="0" rtlCol="0">
            <a:spAutoFit/>
          </a:bodyPr>
          <a:lstStyle/>
          <a:p>
            <a:pPr marL="328922" marR="8254" indent="-316857">
              <a:lnSpc>
                <a:spcPts val="3829"/>
              </a:lnSpc>
              <a:spcBef>
                <a:spcPts val="95"/>
              </a:spcBef>
              <a:buClr>
                <a:srgbClr val="976705"/>
              </a:buClr>
              <a:tabLst>
                <a:tab pos="337812" algn="l"/>
                <a:tab pos="1115032" algn="l"/>
                <a:tab pos="2155137" algn="l"/>
                <a:tab pos="2921562" algn="l"/>
                <a:tab pos="3345731" algn="l"/>
                <a:tab pos="4964941" algn="l"/>
                <a:tab pos="6521288" algn="l"/>
                <a:tab pos="7285809" algn="l"/>
              </a:tabLst>
            </a:pPr>
            <a:r>
              <a:rPr dirty="0">
                <a:latin typeface="Arial" panose="020B0604020202020204" pitchFamily="34" charset="0"/>
                <a:cs typeface="Arial" panose="020B0604020202020204" pitchFamily="34" charset="0"/>
              </a:rPr>
              <a:t>The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clock</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tick</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special</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interrupt</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that</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occurs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periodically</a:t>
            </a:r>
          </a:p>
          <a:p>
            <a:pPr marL="328922" marR="5080" indent="-316857">
              <a:lnSpc>
                <a:spcPct val="105500"/>
              </a:lnSpc>
              <a:spcBef>
                <a:spcPts val="635"/>
              </a:spcBef>
              <a:buClr>
                <a:srgbClr val="976705"/>
              </a:buClr>
              <a:tabLst>
                <a:tab pos="333366" algn="l"/>
                <a:tab pos="1309338" algn="l"/>
                <a:tab pos="2970456" algn="l"/>
                <a:tab pos="3795934" algn="l"/>
                <a:tab pos="4428380" algn="l"/>
                <a:tab pos="5869793" algn="l"/>
                <a:tab pos="6461598" algn="l"/>
                <a:tab pos="7220403" algn="l"/>
              </a:tabLst>
            </a:pPr>
            <a:r>
              <a:rPr dirty="0">
                <a:latin typeface="Arial" panose="020B0604020202020204" pitchFamily="34" charset="0"/>
                <a:cs typeface="Arial" panose="020B0604020202020204" pitchFamily="34" charset="0"/>
              </a:rPr>
              <a:t>This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a:t>
            </a:r>
            <a:r>
              <a:rPr lang="en-US" dirty="0">
                <a:latin typeface="Arial" panose="020B0604020202020204" pitchFamily="34" charset="0"/>
                <a:cs typeface="Arial" panose="020B0604020202020204" pitchFamily="34" charset="0"/>
              </a:rPr>
              <a:t>t </a:t>
            </a:r>
            <a:r>
              <a:rPr dirty="0">
                <a:latin typeface="Arial" panose="020B0604020202020204" pitchFamily="34" charset="0"/>
                <a:cs typeface="Arial" panose="020B0604020202020204" pitchFamily="34" charset="0"/>
              </a:rPr>
              <a:t>can</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be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viewed</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e </a:t>
            </a:r>
            <a:r>
              <a:rPr dirty="0">
                <a:latin typeface="Arial" panose="020B0604020202020204" pitchFamily="34" charset="0"/>
                <a:cs typeface="Arial" panose="020B0604020202020204" pitchFamily="34" charset="0"/>
              </a:rPr>
              <a:t>syste</a:t>
            </a:r>
            <a:r>
              <a:rPr lang="en-US" dirty="0">
                <a:latin typeface="Arial" panose="020B0604020202020204" pitchFamily="34" charset="0"/>
                <a:cs typeface="Arial" panose="020B0604020202020204" pitchFamily="34" charset="0"/>
              </a:rPr>
              <a:t>m </a:t>
            </a:r>
            <a:r>
              <a:rPr dirty="0">
                <a:latin typeface="Arial" panose="020B0604020202020204" pitchFamily="34" charset="0"/>
                <a:cs typeface="Arial" panose="020B0604020202020204" pitchFamily="34" charset="0"/>
              </a:rPr>
              <a:t>heartbeat</a:t>
            </a:r>
          </a:p>
          <a:p>
            <a:pPr marL="326383" marR="27305" indent="-314317">
              <a:lnSpc>
                <a:spcPct val="105500"/>
              </a:lnSpc>
              <a:spcBef>
                <a:spcPts val="795"/>
              </a:spcBef>
              <a:tabLst>
                <a:tab pos="326383" algn="l"/>
                <a:tab pos="328922" algn="l"/>
                <a:tab pos="1289653" algn="l"/>
                <a:tab pos="2352616" algn="l"/>
                <a:tab pos="4032150" algn="l"/>
                <a:tab pos="5945357" algn="l"/>
                <a:tab pos="6543511" algn="l"/>
              </a:tabLst>
            </a:pPr>
            <a:r>
              <a:rPr dirty="0">
                <a:latin typeface="Arial" panose="020B0604020202020204" pitchFamily="34" charset="0"/>
                <a:cs typeface="Arial" panose="020B0604020202020204" pitchFamily="34" charset="0"/>
              </a:rPr>
              <a:t>	The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ti</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Interrupts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application specific and is generally 10 to 200</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a:t>
            </a:r>
            <a:r>
              <a:rPr dirty="0" err="1">
                <a:latin typeface="Arial" panose="020B0604020202020204" pitchFamily="34" charset="0"/>
                <a:cs typeface="Arial" panose="020B0604020202020204" pitchFamily="34" charset="0"/>
              </a:rPr>
              <a:t>s</a:t>
            </a:r>
            <a:endParaRPr dirty="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AB3-7146-E10F-829A-EC056FC7CBDB}"/>
              </a:ext>
            </a:extLst>
          </p:cNvPr>
          <p:cNvSpPr>
            <a:spLocks noGrp="1"/>
          </p:cNvSpPr>
          <p:nvPr>
            <p:ph type="title"/>
          </p:nvPr>
        </p:nvSpPr>
        <p:spPr>
          <a:xfrm>
            <a:off x="628650" y="46037"/>
            <a:ext cx="7886700" cy="1325563"/>
          </a:xfrm>
        </p:spPr>
        <p:txBody>
          <a:bodyPr/>
          <a:lstStyle/>
          <a:p>
            <a:r>
              <a:rPr lang="en-US" sz="3600" b="1" dirty="0">
                <a:solidFill>
                  <a:srgbClr val="002060"/>
                </a:solidFill>
              </a:rPr>
              <a:t>Super Loop</a:t>
            </a:r>
            <a:r>
              <a:rPr lang="en-US" sz="3200" dirty="0"/>
              <a:t> </a:t>
            </a:r>
            <a:r>
              <a:rPr lang="en-US" sz="3600" b="1" dirty="0">
                <a:solidFill>
                  <a:srgbClr val="002060"/>
                </a:solidFill>
              </a:rPr>
              <a:t>Vs</a:t>
            </a:r>
            <a:r>
              <a:rPr lang="en-US" sz="3200" dirty="0"/>
              <a:t> </a:t>
            </a:r>
            <a:r>
              <a:rPr lang="en-US" sz="3600" b="1" dirty="0">
                <a:solidFill>
                  <a:srgbClr val="002060"/>
                </a:solidFill>
              </a:rPr>
              <a:t>RTOS</a:t>
            </a:r>
            <a:endParaRPr lang="en-US" dirty="0"/>
          </a:p>
        </p:txBody>
      </p:sp>
      <p:sp>
        <p:nvSpPr>
          <p:cNvPr id="3" name="Content Placeholder 2">
            <a:extLst>
              <a:ext uri="{FF2B5EF4-FFF2-40B4-BE49-F238E27FC236}">
                <a16:creationId xmlns:a16="http://schemas.microsoft.com/office/drawing/2014/main" id="{DBEEC981-9173-27FC-220B-D23825E04F43}"/>
              </a:ext>
            </a:extLst>
          </p:cNvPr>
          <p:cNvSpPr>
            <a:spLocks noGrp="1"/>
          </p:cNvSpPr>
          <p:nvPr>
            <p:ph idx="1"/>
          </p:nvPr>
        </p:nvSpPr>
        <p:spPr>
          <a:xfrm>
            <a:off x="0" y="1066800"/>
            <a:ext cx="9144000" cy="5791200"/>
          </a:xfrm>
        </p:spPr>
        <p:txBody>
          <a:bodyPr>
            <a:normAutofit fontScale="92500" lnSpcReduction="10000"/>
          </a:bodyPr>
          <a:lstStyle/>
          <a:p>
            <a:r>
              <a:rPr lang="en-US" dirty="0">
                <a:latin typeface="Arial" panose="020B0604020202020204" pitchFamily="34" charset="0"/>
                <a:cs typeface="Arial" panose="020B0604020202020204" pitchFamily="34" charset="0"/>
              </a:rPr>
              <a:t>If the system is responsible for a.) Eye Catching UI , b.)Complex communication stack , c.) Critical Sensor Reading.</a:t>
            </a:r>
          </a:p>
          <a:p>
            <a:r>
              <a:rPr lang="en-US" dirty="0">
                <a:latin typeface="Arial" panose="020B0604020202020204" pitchFamily="34" charset="0"/>
                <a:cs typeface="Arial" panose="020B0604020202020204" pitchFamily="34" charset="0"/>
              </a:rPr>
              <a:t>Super loop approach for three things three functions are required but there can be a case where UI is working fine but other sensors reading is missed.</a:t>
            </a:r>
          </a:p>
          <a:p>
            <a:r>
              <a:rPr lang="en-US" dirty="0">
                <a:latin typeface="Arial" panose="020B0604020202020204" pitchFamily="34" charset="0"/>
                <a:cs typeface="Arial" panose="020B0604020202020204" pitchFamily="34" charset="0"/>
              </a:rPr>
              <a:t>With RTOS approach three tasks are assigned priority critical sensor task high priority, complex communication stack medium priority, UI low priority next point
Guaranteeing that the most time critical tasks are always running when necessary and scheduling lower priority task to run whenever spare time is available is a strong point for preemptive schedulers.</a:t>
            </a:r>
          </a:p>
          <a:p>
            <a:r>
              <a:rPr lang="en-US" dirty="0">
                <a:latin typeface="Arial" panose="020B0604020202020204" pitchFamily="34" charset="0"/>
                <a:cs typeface="Arial" panose="020B0604020202020204" pitchFamily="34" charset="0"/>
              </a:rPr>
              <a:t>While comparing a RTOS to a super loop an easy way to think about a task is that it is just another main loop.</a:t>
            </a:r>
          </a:p>
          <a:p>
            <a:r>
              <a:rPr lang="en-US" b="1" dirty="0">
                <a:solidFill>
                  <a:srgbClr val="FF0000"/>
                </a:solidFill>
                <a:latin typeface="Arial" panose="020B0604020202020204" pitchFamily="34" charset="0"/>
                <a:cs typeface="Arial" panose="020B0604020202020204" pitchFamily="34" charset="0"/>
              </a:rPr>
              <a:t>Each task receives its own private stack. Unlike a super loop in main, which was sharing the system stack, tasks receive their own stack that no other task in the system will use. This allows each task to have its own call stack without interfering with other tasks.</a:t>
            </a:r>
          </a:p>
          <a:p>
            <a:r>
              <a:rPr lang="en-US" b="1" dirty="0">
                <a:solidFill>
                  <a:srgbClr val="FF0000"/>
                </a:solidFill>
                <a:latin typeface="Arial" panose="020B0604020202020204" pitchFamily="34" charset="0"/>
                <a:cs typeface="Arial" panose="020B0604020202020204" pitchFamily="34" charset="0"/>
              </a:rPr>
              <a:t>Each task has a priority assigned to it. This priority allows the scheduler to make decisions on which task should be running (the goal is to make sure the highest priority task in the system is always doing useful work).</a:t>
            </a:r>
          </a:p>
          <a:p>
            <a:r>
              <a:rPr lang="en-US" b="1" dirty="0">
                <a:solidFill>
                  <a:srgbClr val="FF0000"/>
                </a:solidFill>
                <a:latin typeface="Arial" panose="020B0604020202020204" pitchFamily="34" charset="0"/>
                <a:cs typeface="Arial" panose="020B0604020202020204" pitchFamily="34" charset="0"/>
              </a:rPr>
              <a:t>Given these two features, each task may be programmed as if it is the only thing the processor has to do.</a:t>
            </a:r>
          </a:p>
        </p:txBody>
      </p:sp>
    </p:spTree>
    <p:extLst>
      <p:ext uri="{BB962C8B-B14F-4D97-AF65-F5344CB8AC3E}">
        <p14:creationId xmlns:p14="http://schemas.microsoft.com/office/powerpoint/2010/main" val="386561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3225-3C0A-9BE7-78CB-38C31B0029F5}"/>
              </a:ext>
            </a:extLst>
          </p:cNvPr>
          <p:cNvSpPr>
            <a:spLocks noGrp="1"/>
          </p:cNvSpPr>
          <p:nvPr>
            <p:ph type="title"/>
          </p:nvPr>
        </p:nvSpPr>
        <p:spPr>
          <a:xfrm>
            <a:off x="152400" y="381000"/>
            <a:ext cx="9067800" cy="1311271"/>
          </a:xfrm>
        </p:spPr>
        <p:txBody>
          <a:bodyPr>
            <a:normAutofit/>
          </a:bodyPr>
          <a:lstStyle/>
          <a:p>
            <a:r>
              <a:rPr lang="en-US" sz="4500" b="1" dirty="0">
                <a:solidFill>
                  <a:srgbClr val="002060"/>
                </a:solidFill>
              </a:rPr>
              <a:t>What is deferred interrupt handling?</a:t>
            </a:r>
          </a:p>
        </p:txBody>
      </p:sp>
      <p:sp>
        <p:nvSpPr>
          <p:cNvPr id="3" name="Content Placeholder 2">
            <a:extLst>
              <a:ext uri="{FF2B5EF4-FFF2-40B4-BE49-F238E27FC236}">
                <a16:creationId xmlns:a16="http://schemas.microsoft.com/office/drawing/2014/main" id="{F907F6EC-FE3A-FE54-EEED-795D85308DDE}"/>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In Free RTOS, a deferred interrupt handler refers to an RTOS task that is unblocked (triggered) by an interrupt service routine (ISR) so the processing necessitated by the interrupt can be performed in the unblocked task, rather than directly in the ISR.</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Standard ISR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clearing the interrupt, then performing any processing necessitated by the interrupt, all within the ISR itself.</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Deferred Interrupt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and clearing the interrupt within the ISR, but then unblocking an RTOS task so the processing necessitated by the interrupt can be performed by the unblocked task, rather than within the ISR.</a:t>
            </a:r>
          </a:p>
          <a:p>
            <a:endParaRPr lang="en-US" dirty="0"/>
          </a:p>
        </p:txBody>
      </p:sp>
    </p:spTree>
    <p:extLst>
      <p:ext uri="{BB962C8B-B14F-4D97-AF65-F5344CB8AC3E}">
        <p14:creationId xmlns:p14="http://schemas.microsoft.com/office/powerpoint/2010/main" val="1329968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FA2A-18F4-7288-45EA-FEB8ABDEDEFA}"/>
              </a:ext>
            </a:extLst>
          </p:cNvPr>
          <p:cNvSpPr>
            <a:spLocks noGrp="1"/>
          </p:cNvSpPr>
          <p:nvPr>
            <p:ph type="title"/>
          </p:nvPr>
        </p:nvSpPr>
        <p:spPr/>
        <p:txBody>
          <a:bodyPr>
            <a:noAutofit/>
          </a:bodyPr>
          <a:lstStyle/>
          <a:p>
            <a:r>
              <a:rPr lang="en-US" sz="4500" b="1" dirty="0">
                <a:solidFill>
                  <a:srgbClr val="002060"/>
                </a:solidFill>
              </a:rPr>
              <a:t>Deferred Processing Method (Rephrase the points below)</a:t>
            </a:r>
          </a:p>
        </p:txBody>
      </p:sp>
      <p:sp>
        <p:nvSpPr>
          <p:cNvPr id="3" name="Content Placeholder 2">
            <a:extLst>
              <a:ext uri="{FF2B5EF4-FFF2-40B4-BE49-F238E27FC236}">
                <a16:creationId xmlns:a16="http://schemas.microsoft.com/office/drawing/2014/main" id="{4CDB4E57-A5AA-D95D-C720-94360448089A}"/>
              </a:ext>
            </a:extLst>
          </p:cNvPr>
          <p:cNvSpPr>
            <a:spLocks noGrp="1"/>
          </p:cNvSpPr>
          <p:nvPr>
            <p:ph idx="1"/>
          </p:nvPr>
        </p:nvSpPr>
        <p:spPr>
          <a:xfrm>
            <a:off x="304800" y="1825625"/>
            <a:ext cx="8610600" cy="4351338"/>
          </a:xfrm>
        </p:spPr>
        <p:txBody>
          <a:bodyPr/>
          <a:lstStyle/>
          <a:p>
            <a:r>
              <a:rPr lang="en-US" b="0" i="0" dirty="0">
                <a:solidFill>
                  <a:srgbClr val="202020"/>
                </a:solidFill>
                <a:effectLst/>
                <a:latin typeface="Arial" panose="020B0604020202020204" pitchFamily="34" charset="0"/>
                <a:cs typeface="Arial" panose="020B0604020202020204" pitchFamily="34" charset="0"/>
              </a:rPr>
              <a:t>If the task to which interrupt processing is deferred is assigned a high enough priority then the ISR will return directly to the unblocked task (the interrupt will interrupt one task, but then return to a different task), resulting in all the processing necessitated by the interrupt being performed contiguously in time (without a gap), just as if all the processing had been performed in the ISR itself. </a:t>
            </a: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898B02E-C190-D933-5C3C-32536012EFC4}"/>
              </a:ext>
            </a:extLst>
          </p:cNvPr>
          <p:cNvPicPr>
            <a:picLocks noChangeAspect="1"/>
          </p:cNvPicPr>
          <p:nvPr/>
        </p:nvPicPr>
        <p:blipFill>
          <a:blip r:embed="rId2"/>
          <a:stretch>
            <a:fillRect/>
          </a:stretch>
        </p:blipFill>
        <p:spPr>
          <a:xfrm>
            <a:off x="3429000" y="3886200"/>
            <a:ext cx="3810000" cy="1981200"/>
          </a:xfrm>
          <a:prstGeom prst="rect">
            <a:avLst/>
          </a:prstGeom>
        </p:spPr>
      </p:pic>
    </p:spTree>
    <p:extLst>
      <p:ext uri="{BB962C8B-B14F-4D97-AF65-F5344CB8AC3E}">
        <p14:creationId xmlns:p14="http://schemas.microsoft.com/office/powerpoint/2010/main" val="238169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CCDB-2631-C961-D405-4F7DC1CD2726}"/>
              </a:ext>
            </a:extLst>
          </p:cNvPr>
          <p:cNvSpPr>
            <a:spLocks noGrp="1"/>
          </p:cNvSpPr>
          <p:nvPr>
            <p:ph type="title"/>
          </p:nvPr>
        </p:nvSpPr>
        <p:spPr/>
        <p:txBody>
          <a:bodyPr>
            <a:noAutofit/>
          </a:bodyPr>
          <a:lstStyle/>
          <a:p>
            <a:r>
              <a:rPr lang="en-US" sz="4500" b="1" dirty="0">
                <a:solidFill>
                  <a:srgbClr val="002060"/>
                </a:solidFill>
              </a:rPr>
              <a:t>When to use deferred interrupt handling</a:t>
            </a:r>
            <a:br>
              <a:rPr lang="en-US" sz="4500" b="1" spc="-195" dirty="0">
                <a:solidFill>
                  <a:srgbClr val="002060"/>
                </a:solidFill>
              </a:rPr>
            </a:br>
            <a:endParaRPr lang="en-US" sz="4500" b="1" spc="-195" dirty="0">
              <a:solidFill>
                <a:srgbClr val="002060"/>
              </a:solidFill>
            </a:endParaRPr>
          </a:p>
        </p:txBody>
      </p:sp>
      <p:sp>
        <p:nvSpPr>
          <p:cNvPr id="3" name="Content Placeholder 2">
            <a:extLst>
              <a:ext uri="{FF2B5EF4-FFF2-40B4-BE49-F238E27FC236}">
                <a16:creationId xmlns:a16="http://schemas.microsoft.com/office/drawing/2014/main" id="{9A65EA9A-4CDB-CC2B-DE30-CC2BE931C585}"/>
              </a:ext>
            </a:extLst>
          </p:cNvPr>
          <p:cNvSpPr>
            <a:spLocks noGrp="1"/>
          </p:cNvSpPr>
          <p:nvPr>
            <p:ph idx="1"/>
          </p:nvPr>
        </p:nvSpPr>
        <p:spPr/>
        <p:txBody>
          <a:bodyPr>
            <a:normAutofit/>
          </a:bodyPr>
          <a:lstStyle/>
          <a:p>
            <a:pPr algn="l"/>
            <a:r>
              <a:rPr lang="en-US" b="0" i="0" dirty="0">
                <a:solidFill>
                  <a:srgbClr val="202020"/>
                </a:solidFill>
                <a:effectLst/>
                <a:latin typeface="Arial" panose="020B0604020202020204" pitchFamily="34" charset="0"/>
              </a:rPr>
              <a:t>Most embedded engineers will strive to minimize the amount of time spent inside an ISR (to minimize jitter in the system, enable other interrupts of the same or lower priority to execute, maximize interrupt responsiveness, etc.), and the technique of deferring interrupt processing to a task provides a convenient method of achieving this. </a:t>
            </a:r>
          </a:p>
          <a:p>
            <a:pPr algn="l"/>
            <a:r>
              <a:rPr lang="en-US" b="0" i="0" dirty="0">
                <a:solidFill>
                  <a:srgbClr val="202020"/>
                </a:solidFill>
                <a:effectLst/>
                <a:latin typeface="Arial" panose="020B0604020202020204" pitchFamily="34" charset="0"/>
              </a:rPr>
              <a:t>However, the mechanics of first unblocking, and then switching to, an RTOS task itself takes a finite amount of time, so typically an application will only benefit from deferring interrupt processing if the processing:</a:t>
            </a:r>
          </a:p>
          <a:p>
            <a:pPr lvl="1"/>
            <a:r>
              <a:rPr lang="en-US" b="0" i="0" dirty="0">
                <a:solidFill>
                  <a:srgbClr val="202020"/>
                </a:solidFill>
                <a:effectLst/>
                <a:latin typeface="Arial" panose="020B0604020202020204" pitchFamily="34" charset="0"/>
              </a:rPr>
              <a:t>Needs to perform lengthy operations, or</a:t>
            </a:r>
          </a:p>
          <a:p>
            <a:pPr lvl="1"/>
            <a:r>
              <a:rPr lang="en-US" b="0" i="0" dirty="0">
                <a:solidFill>
                  <a:srgbClr val="202020"/>
                </a:solidFill>
                <a:effectLst/>
                <a:latin typeface="Arial" panose="020B0604020202020204" pitchFamily="34" charset="0"/>
              </a:rPr>
              <a:t>Needs to perform an action that is not deterministic, within reasonable bounds.</a:t>
            </a:r>
          </a:p>
          <a:p>
            <a:pPr marL="0" indent="0">
              <a:buNone/>
            </a:pPr>
            <a:endParaRPr lang="en-US" dirty="0"/>
          </a:p>
        </p:txBody>
      </p:sp>
    </p:spTree>
    <p:extLst>
      <p:ext uri="{BB962C8B-B14F-4D97-AF65-F5344CB8AC3E}">
        <p14:creationId xmlns:p14="http://schemas.microsoft.com/office/powerpoint/2010/main" val="21209915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0EFEC3-BCD8-714F-505D-069AC602B212}"/>
              </a:ext>
            </a:extLst>
          </p:cNvPr>
          <p:cNvPicPr>
            <a:picLocks noChangeAspect="1"/>
          </p:cNvPicPr>
          <p:nvPr/>
        </p:nvPicPr>
        <p:blipFill rotWithShape="1">
          <a:blip r:embed="rId2"/>
          <a:srcRect l="8094" r="2867"/>
          <a:stretch/>
        </p:blipFill>
        <p:spPr>
          <a:xfrm>
            <a:off x="4875049" y="2266392"/>
            <a:ext cx="4268951" cy="2995142"/>
          </a:xfrm>
          <a:prstGeom prst="rect">
            <a:avLst/>
          </a:prstGeom>
        </p:spPr>
      </p:pic>
      <p:sp>
        <p:nvSpPr>
          <p:cNvPr id="8" name="Title 7">
            <a:extLst>
              <a:ext uri="{FF2B5EF4-FFF2-40B4-BE49-F238E27FC236}">
                <a16:creationId xmlns:a16="http://schemas.microsoft.com/office/drawing/2014/main" id="{931DB8B5-ABF1-1687-9010-8975C616812D}"/>
              </a:ext>
            </a:extLst>
          </p:cNvPr>
          <p:cNvSpPr>
            <a:spLocks noGrp="1"/>
          </p:cNvSpPr>
          <p:nvPr>
            <p:ph type="title"/>
          </p:nvPr>
        </p:nvSpPr>
        <p:spPr>
          <a:xfrm>
            <a:off x="628650" y="270903"/>
            <a:ext cx="7886700" cy="1325563"/>
          </a:xfrm>
        </p:spPr>
        <p:txBody>
          <a:bodyPr/>
          <a:lstStyle/>
          <a:p>
            <a:r>
              <a:rPr lang="en-US" sz="4500" b="1" dirty="0">
                <a:solidFill>
                  <a:srgbClr val="002060"/>
                </a:solidFill>
              </a:rPr>
              <a:t>Categories of Real Time Task</a:t>
            </a:r>
          </a:p>
        </p:txBody>
      </p:sp>
      <p:sp>
        <p:nvSpPr>
          <p:cNvPr id="9" name="Content Placeholder 8">
            <a:extLst>
              <a:ext uri="{FF2B5EF4-FFF2-40B4-BE49-F238E27FC236}">
                <a16:creationId xmlns:a16="http://schemas.microsoft.com/office/drawing/2014/main" id="{7D1FE0CA-4306-E85E-BB52-A364E5C33064}"/>
              </a:ext>
            </a:extLst>
          </p:cNvPr>
          <p:cNvSpPr>
            <a:spLocks noGrp="1"/>
          </p:cNvSpPr>
          <p:nvPr>
            <p:ph idx="1"/>
          </p:nvPr>
        </p:nvSpPr>
        <p:spPr>
          <a:xfrm>
            <a:off x="0" y="1295400"/>
            <a:ext cx="4875049" cy="5410199"/>
          </a:xfrm>
        </p:spPr>
        <p:txBody>
          <a:bodyPr>
            <a:normAutofit/>
          </a:bodyPr>
          <a:lstStyle/>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 that is repeated after a certain time interval is known as periodic real-time task. Basically, the periodic real-time tasks are controlled by the clock interrupts </a:t>
            </a:r>
          </a:p>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Aperiodic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dynamic tasks that reoccur at any random time and have soft deadline are known as aperiodic real-time tasks. Between two aperiodic real-time tasks the time interval may be even zero</a:t>
            </a:r>
            <a:endParaRPr lang="en-US" sz="2000" dirty="0">
              <a:latin typeface="Arial" panose="020B0604020202020204" pitchFamily="34" charset="0"/>
              <a:cs typeface="Arial" panose="020B0604020202020204" pitchFamily="34" charset="0"/>
            </a:endParaRPr>
          </a:p>
          <a:p>
            <a:pPr marL="325747" indent="-313047">
              <a:spcBef>
                <a:spcPts val="960"/>
              </a:spcBef>
              <a:buClr>
                <a:srgbClr val="956605"/>
              </a:buClr>
              <a:buChar char="•"/>
              <a:tabLst>
                <a:tab pos="325747" algn="l"/>
              </a:tabLst>
            </a:pPr>
            <a:r>
              <a:rPr lang="en-US" sz="2000" b="1" i="0" dirty="0">
                <a:solidFill>
                  <a:srgbClr val="273239"/>
                </a:solidFill>
                <a:effectLst/>
                <a:latin typeface="Arial" panose="020B0604020202020204" pitchFamily="34" charset="0"/>
                <a:cs typeface="Arial" panose="020B0604020202020204" pitchFamily="34" charset="0"/>
              </a:rPr>
              <a:t>Sporadic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tasks that reoccur at any random instant and have hard deadline are known as sporadic real-time </a:t>
            </a:r>
            <a:r>
              <a:rPr lang="en-US" sz="2000" dirty="0">
                <a:solidFill>
                  <a:srgbClr val="273239"/>
                </a:solidFill>
                <a:latin typeface="Arial" panose="020B0604020202020204" pitchFamily="34" charset="0"/>
                <a:cs typeface="Arial" panose="020B0604020202020204" pitchFamily="34" charset="0"/>
              </a:rPr>
              <a:t>tasks. </a:t>
            </a:r>
          </a:p>
          <a:p>
            <a:endParaRPr lang="en-US" sz="2400" dirty="0">
              <a:solidFill>
                <a:srgbClr val="273239"/>
              </a:solidFill>
              <a:latin typeface="Nunito" pitchFamily="2"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E9FA-15D3-7292-CC2C-0760D3C6C579}"/>
              </a:ext>
            </a:extLst>
          </p:cNvPr>
          <p:cNvSpPr>
            <a:spLocks noGrp="1"/>
          </p:cNvSpPr>
          <p:nvPr>
            <p:ph type="title"/>
          </p:nvPr>
        </p:nvSpPr>
        <p:spPr/>
        <p:txBody>
          <a:bodyPr>
            <a:normAutofit/>
          </a:bodyPr>
          <a:lstStyle/>
          <a:p>
            <a:r>
              <a:rPr lang="en-US" sz="4500" b="1" dirty="0">
                <a:solidFill>
                  <a:srgbClr val="002060"/>
                </a:solidFill>
              </a:rPr>
              <a:t>RTOS Scheduling</a:t>
            </a:r>
          </a:p>
        </p:txBody>
      </p:sp>
      <p:sp>
        <p:nvSpPr>
          <p:cNvPr id="3" name="Content Placeholder 2">
            <a:extLst>
              <a:ext uri="{FF2B5EF4-FFF2-40B4-BE49-F238E27FC236}">
                <a16:creationId xmlns:a16="http://schemas.microsoft.com/office/drawing/2014/main" id="{54004EB3-CCB9-5E34-E7C0-291F1A8E250C}"/>
              </a:ext>
            </a:extLst>
          </p:cNvPr>
          <p:cNvSpPr>
            <a:spLocks noGrp="1"/>
          </p:cNvSpPr>
          <p:nvPr>
            <p:ph idx="1"/>
          </p:nvPr>
        </p:nvSpPr>
        <p:spPr/>
        <p:txBody>
          <a:bodyPr/>
          <a:lstStyle/>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In real time operating systems(RTOS) most of the tasks are periodic in nature.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these periodic tasks utilize most of the processor computation power.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A real-time control system consists of many concurrent periodic tasks having individual timing constraints.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scheduling algorithms are used to determine which task is going to execute when more than one task is available in the ready queue.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operating system must guarantee that each task is activated at its proper rate and meets its deadline.</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endParaRPr lang="en-US" dirty="0"/>
          </a:p>
        </p:txBody>
      </p:sp>
    </p:spTree>
    <p:extLst>
      <p:ext uri="{BB962C8B-B14F-4D97-AF65-F5344CB8AC3E}">
        <p14:creationId xmlns:p14="http://schemas.microsoft.com/office/powerpoint/2010/main" val="5494178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A06A102-BFEA-211B-70FA-178A25CD50DC}"/>
              </a:ext>
            </a:extLst>
          </p:cNvPr>
          <p:cNvPicPr>
            <a:picLocks noChangeAspect="1"/>
          </p:cNvPicPr>
          <p:nvPr/>
        </p:nvPicPr>
        <p:blipFill>
          <a:blip r:embed="rId2"/>
          <a:stretch>
            <a:fillRect/>
          </a:stretch>
        </p:blipFill>
        <p:spPr>
          <a:xfrm>
            <a:off x="0" y="3429000"/>
            <a:ext cx="9144000" cy="3422360"/>
          </a:xfrm>
          <a:prstGeom prst="rect">
            <a:avLst/>
          </a:prstGeom>
        </p:spPr>
      </p:pic>
      <p:sp>
        <p:nvSpPr>
          <p:cNvPr id="5" name="object 5"/>
          <p:cNvSpPr txBox="1"/>
          <p:nvPr/>
        </p:nvSpPr>
        <p:spPr>
          <a:xfrm>
            <a:off x="455788" y="-381000"/>
            <a:ext cx="7642859" cy="3546484"/>
          </a:xfrm>
          <a:prstGeom prst="rect">
            <a:avLst/>
          </a:prstGeom>
        </p:spPr>
        <p:txBody>
          <a:bodyPr vert="horz" wrap="square" lIns="0" tIns="370205" rIns="0" bIns="0" rtlCol="0">
            <a:spAutoFit/>
          </a:bodyPr>
          <a:lstStyle/>
          <a:p>
            <a:pPr marL="615299" algn="ctr">
              <a:spcBef>
                <a:spcPts val="2915"/>
              </a:spcBef>
            </a:pPr>
            <a:r>
              <a:rPr lang="en-US" sz="4500" b="1" dirty="0">
                <a:solidFill>
                  <a:srgbClr val="002060"/>
                </a:solidFill>
                <a:latin typeface="+mj-lt"/>
                <a:ea typeface="+mj-ea"/>
                <a:cs typeface="+mj-cs"/>
              </a:rPr>
              <a:t>Timing Constraints</a:t>
            </a:r>
            <a:endParaRPr sz="4500" b="1" dirty="0">
              <a:solidFill>
                <a:srgbClr val="002060"/>
              </a:solidFill>
              <a:latin typeface="+mj-lt"/>
              <a:ea typeface="+mj-ea"/>
              <a:cs typeface="+mj-cs"/>
            </a:endParaRPr>
          </a:p>
          <a:p>
            <a:pPr marL="330192" indent="-317492">
              <a:spcBef>
                <a:spcPts val="2031"/>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Periodicity,</a:t>
            </a:r>
            <a:r>
              <a:rPr sz="3100" spc="465" dirty="0">
                <a:solidFill>
                  <a:srgbClr val="073107"/>
                </a:solidFill>
                <a:latin typeface="Arial" panose="020B0604020202020204" pitchFamily="34" charset="0"/>
                <a:cs typeface="Arial" panose="020B0604020202020204" pitchFamily="34" charset="0"/>
              </a:rPr>
              <a:t> </a:t>
            </a:r>
            <a:r>
              <a:rPr sz="3100" b="1" spc="31" dirty="0">
                <a:solidFill>
                  <a:srgbClr val="073107"/>
                </a:solidFill>
                <a:latin typeface="Arial" panose="020B0604020202020204" pitchFamily="34" charset="0"/>
                <a:cs typeface="Arial" panose="020B0604020202020204" pitchFamily="34" charset="0"/>
              </a:rPr>
              <a:t>Pi</a:t>
            </a:r>
            <a:endParaRPr sz="3100" b="1" dirty="0">
              <a:latin typeface="Arial" panose="020B0604020202020204" pitchFamily="34" charset="0"/>
              <a:cs typeface="Arial" panose="020B0604020202020204" pitchFamily="34" charset="0"/>
            </a:endParaRPr>
          </a:p>
          <a:p>
            <a:pPr marL="330826" indent="-318127">
              <a:spcBef>
                <a:spcPts val="935"/>
              </a:spcBef>
              <a:buClr>
                <a:srgbClr val="956605"/>
              </a:buClr>
              <a:buChar char="•"/>
              <a:tabLst>
                <a:tab pos="330826" algn="l"/>
                <a:tab pos="7254693" algn="l"/>
              </a:tabLst>
            </a:pPr>
            <a:r>
              <a:rPr sz="3100" dirty="0">
                <a:solidFill>
                  <a:srgbClr val="073107"/>
                </a:solidFill>
                <a:latin typeface="Arial" panose="020B0604020202020204" pitchFamily="34" charset="0"/>
                <a:cs typeface="Arial" panose="020B0604020202020204" pitchFamily="34" charset="0"/>
              </a:rPr>
              <a:t>Co</a:t>
            </a:r>
            <a:r>
              <a:rPr lang="en-US" sz="3100" dirty="0">
                <a:solidFill>
                  <a:srgbClr val="073107"/>
                </a:solidFill>
                <a:latin typeface="Arial" panose="020B0604020202020204" pitchFamily="34" charset="0"/>
                <a:cs typeface="Arial" panose="020B0604020202020204" pitchFamily="34" charset="0"/>
              </a:rPr>
              <a:t>m</a:t>
            </a:r>
            <a:r>
              <a:rPr sz="3100" dirty="0">
                <a:solidFill>
                  <a:srgbClr val="073107"/>
                </a:solidFill>
                <a:latin typeface="Arial" panose="020B0604020202020204" pitchFamily="34" charset="0"/>
                <a:cs typeface="Arial" panose="020B0604020202020204" pitchFamily="34" charset="0"/>
              </a:rPr>
              <a:t>putation</a:t>
            </a:r>
            <a:r>
              <a:rPr sz="3100" spc="111" dirty="0">
                <a:solidFill>
                  <a:srgbClr val="073107"/>
                </a:solidFill>
                <a:latin typeface="Arial" panose="020B0604020202020204" pitchFamily="34" charset="0"/>
                <a:cs typeface="Arial" panose="020B0604020202020204" pitchFamily="34" charset="0"/>
              </a:rPr>
              <a:t> </a:t>
            </a:r>
            <a:r>
              <a:rPr sz="3100" spc="-75" dirty="0">
                <a:solidFill>
                  <a:srgbClr val="073107"/>
                </a:solidFill>
                <a:latin typeface="Arial" panose="020B0604020202020204" pitchFamily="34" charset="0"/>
                <a:cs typeface="Arial" panose="020B0604020202020204" pitchFamily="34" charset="0"/>
              </a:rPr>
              <a:t>T</a:t>
            </a:r>
            <a:r>
              <a:rPr lang="en-US" sz="3100" spc="-75" dirty="0">
                <a:solidFill>
                  <a:srgbClr val="073107"/>
                </a:solidFill>
                <a:latin typeface="Arial" panose="020B0604020202020204" pitchFamily="34" charset="0"/>
                <a:cs typeface="Arial" panose="020B0604020202020204" pitchFamily="34" charset="0"/>
              </a:rPr>
              <a:t>im</a:t>
            </a:r>
            <a:r>
              <a:rPr sz="3100" spc="-75" dirty="0">
                <a:solidFill>
                  <a:srgbClr val="073107"/>
                </a:solidFill>
                <a:latin typeface="Arial" panose="020B0604020202020204" pitchFamily="34" charset="0"/>
                <a:cs typeface="Arial" panose="020B0604020202020204" pitchFamily="34" charset="0"/>
              </a:rPr>
              <a:t>e</a:t>
            </a:r>
            <a:r>
              <a:rPr sz="3100" spc="1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t>
            </a:r>
            <a:r>
              <a:rPr sz="3100" spc="-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Execution</a:t>
            </a:r>
            <a:r>
              <a:rPr sz="3100" spc="111" dirty="0">
                <a:solidFill>
                  <a:srgbClr val="073107"/>
                </a:solidFill>
                <a:latin typeface="Arial" panose="020B0604020202020204" pitchFamily="34" charset="0"/>
                <a:cs typeface="Arial" panose="020B0604020202020204" pitchFamily="34" charset="0"/>
              </a:rPr>
              <a:t> </a:t>
            </a:r>
            <a:r>
              <a:rPr sz="3100" spc="-60" dirty="0">
                <a:solidFill>
                  <a:srgbClr val="073107"/>
                </a:solidFill>
                <a:latin typeface="Arial" panose="020B0604020202020204" pitchFamily="34" charset="0"/>
                <a:cs typeface="Arial" panose="020B0604020202020204" pitchFamily="34" charset="0"/>
              </a:rPr>
              <a:t>Ti</a:t>
            </a:r>
            <a:r>
              <a:rPr lang="en-US" sz="3100" spc="-60" dirty="0">
                <a:solidFill>
                  <a:srgbClr val="073107"/>
                </a:solidFill>
                <a:latin typeface="Arial" panose="020B0604020202020204" pitchFamily="34" charset="0"/>
                <a:cs typeface="Arial" panose="020B0604020202020204" pitchFamily="34" charset="0"/>
              </a:rPr>
              <a:t>m</a:t>
            </a:r>
            <a:r>
              <a:rPr sz="3100" spc="-60" dirty="0">
                <a:solidFill>
                  <a:srgbClr val="073107"/>
                </a:solidFill>
                <a:latin typeface="Arial" panose="020B0604020202020204" pitchFamily="34" charset="0"/>
                <a:cs typeface="Arial" panose="020B0604020202020204" pitchFamily="34" charset="0"/>
              </a:rPr>
              <a:t>e,</a:t>
            </a:r>
            <a:r>
              <a:rPr sz="3100"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Ci/</a:t>
            </a:r>
            <a:r>
              <a:rPr sz="3100" b="1" spc="65" dirty="0">
                <a:solidFill>
                  <a:srgbClr val="073107"/>
                </a:solidFill>
                <a:latin typeface="Arial" panose="020B0604020202020204" pitchFamily="34" charset="0"/>
                <a:cs typeface="Arial" panose="020B0604020202020204" pitchFamily="34" charset="0"/>
              </a:rPr>
              <a:t>Ei</a:t>
            </a:r>
            <a:endParaRPr sz="3100" b="1" dirty="0">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sz="3100" dirty="0">
                <a:solidFill>
                  <a:srgbClr val="073107"/>
                </a:solidFill>
                <a:latin typeface="Arial" panose="020B0604020202020204" pitchFamily="34" charset="0"/>
                <a:cs typeface="Arial" panose="020B0604020202020204" pitchFamily="34" charset="0"/>
              </a:rPr>
              <a:t>Deadline,</a:t>
            </a:r>
            <a:r>
              <a:rPr sz="3100" spc="471"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Di</a:t>
            </a:r>
            <a:endParaRPr lang="en-US" sz="3100" b="1" spc="-25" dirty="0">
              <a:solidFill>
                <a:srgbClr val="073107"/>
              </a:solidFill>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lang="en-US" sz="3100" dirty="0">
                <a:solidFill>
                  <a:srgbClr val="073107"/>
                </a:solidFill>
                <a:latin typeface="Arial" panose="020B0604020202020204" pitchFamily="34" charset="0"/>
                <a:cs typeface="Arial" panose="020B0604020202020204" pitchFamily="34" charset="0"/>
              </a:rPr>
              <a:t>Task</a:t>
            </a:r>
            <a:r>
              <a:rPr lang="en-US" sz="3100" b="1" spc="-25" dirty="0">
                <a:solidFill>
                  <a:srgbClr val="073107"/>
                </a:solidFill>
                <a:latin typeface="Arial" panose="020B0604020202020204" pitchFamily="34" charset="0"/>
                <a:cs typeface="Arial" panose="020B0604020202020204" pitchFamily="34" charset="0"/>
              </a:rPr>
              <a:t> m /n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2E4E-7D86-3959-4E82-0D3633166666}"/>
              </a:ext>
            </a:extLst>
          </p:cNvPr>
          <p:cNvSpPr>
            <a:spLocks noGrp="1"/>
          </p:cNvSpPr>
          <p:nvPr>
            <p:ph type="title"/>
          </p:nvPr>
        </p:nvSpPr>
        <p:spPr>
          <a:xfrm>
            <a:off x="323850" y="221311"/>
            <a:ext cx="7886700" cy="549272"/>
          </a:xfrm>
        </p:spPr>
        <p:txBody>
          <a:bodyPr>
            <a:noAutofit/>
          </a:bodyPr>
          <a:lstStyle/>
          <a:p>
            <a:r>
              <a:rPr lang="en-US" sz="4500" b="1" dirty="0">
                <a:solidFill>
                  <a:srgbClr val="002060"/>
                </a:solidFill>
              </a:rPr>
              <a:t>Schedulability Analysis</a:t>
            </a:r>
          </a:p>
        </p:txBody>
      </p:sp>
      <p:sp>
        <p:nvSpPr>
          <p:cNvPr id="3" name="Content Placeholder 2">
            <a:extLst>
              <a:ext uri="{FF2B5EF4-FFF2-40B4-BE49-F238E27FC236}">
                <a16:creationId xmlns:a16="http://schemas.microsoft.com/office/drawing/2014/main" id="{0E6EF9EE-34E7-911D-FA9E-E8FF27AFBA54}"/>
              </a:ext>
            </a:extLst>
          </p:cNvPr>
          <p:cNvSpPr>
            <a:spLocks noGrp="1"/>
          </p:cNvSpPr>
          <p:nvPr>
            <p:ph idx="1"/>
          </p:nvPr>
        </p:nvSpPr>
        <p:spPr>
          <a:xfrm>
            <a:off x="114300" y="997889"/>
            <a:ext cx="8915400" cy="5638800"/>
          </a:xfrm>
        </p:spPr>
        <p:txBody>
          <a:bodyPr>
            <a:normAutofit lnSpcReduction="10000"/>
          </a:bodyPr>
          <a:lstStyle/>
          <a:p>
            <a:r>
              <a:rPr lang="en-US" sz="1800" b="0" i="0" u="none" strike="noStrike" baseline="0" dirty="0">
                <a:latin typeface="Arial" panose="020B0604020202020204" pitchFamily="34" charset="0"/>
                <a:cs typeface="Arial" panose="020B0604020202020204" pitchFamily="34" charset="0"/>
              </a:rPr>
              <a:t>The term </a:t>
            </a:r>
            <a:r>
              <a:rPr lang="en-US" sz="1800" b="0" i="1" u="none" strike="noStrike" baseline="0" dirty="0">
                <a:latin typeface="Arial" panose="020B0604020202020204" pitchFamily="34" charset="0"/>
                <a:cs typeface="Arial" panose="020B0604020202020204" pitchFamily="34" charset="0"/>
              </a:rPr>
              <a:t>Schedulability analysis </a:t>
            </a:r>
            <a:r>
              <a:rPr lang="en-US" sz="1800" b="0" i="0" u="none" strike="noStrike" baseline="0" dirty="0">
                <a:latin typeface="Arial" panose="020B0604020202020204" pitchFamily="34" charset="0"/>
                <a:cs typeface="Arial" panose="020B0604020202020204" pitchFamily="34" charset="0"/>
              </a:rPr>
              <a:t>refers to those techniques used to determine if a given task system can be scheduled on one or more processors by considering processor utilization factor. </a:t>
            </a:r>
          </a:p>
          <a:p>
            <a:r>
              <a:rPr lang="en-US" dirty="0">
                <a:latin typeface="Arial" panose="020B0604020202020204" pitchFamily="34" charset="0"/>
                <a:cs typeface="Arial" panose="020B0604020202020204" pitchFamily="34" charset="0"/>
              </a:rPr>
              <a:t>For a given task set of n periodic tasks, processor utilization factor U is the fraction of time that is spent for the execution of the task set. </a:t>
            </a:r>
          </a:p>
          <a:p>
            <a:r>
              <a:rPr lang="en-US" dirty="0">
                <a:latin typeface="Arial" panose="020B0604020202020204" pitchFamily="34" charset="0"/>
                <a:cs typeface="Arial" panose="020B0604020202020204" pitchFamily="34" charset="0"/>
              </a:rPr>
              <a:t>If Si is a task from task set, then Ci/Ti  is the time spent by the processor for the execution of Si .</a:t>
            </a:r>
          </a:p>
          <a:p>
            <a:r>
              <a:rPr lang="en-US" dirty="0">
                <a:latin typeface="Arial" panose="020B0604020202020204" pitchFamily="34" charset="0"/>
                <a:cs typeface="Arial" panose="020B0604020202020204" pitchFamily="34" charset="0"/>
              </a:rPr>
              <a:t> Similarly, for the task set of n periodic tasks</a:t>
            </a:r>
          </a:p>
          <a:p>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342900" lvl="1" indent="0">
              <a:buNone/>
            </a:pPr>
            <a:r>
              <a:rPr lang="en-US" sz="2100" dirty="0">
                <a:latin typeface="Arial" panose="020B0604020202020204" pitchFamily="34" charset="0"/>
                <a:cs typeface="Arial" panose="020B0604020202020204" pitchFamily="34" charset="0"/>
              </a:rPr>
              <a:t>processor utilization is greater than one then that task set will not be schedulable by any algorithm. </a:t>
            </a:r>
          </a:p>
          <a:p>
            <a:r>
              <a:rPr lang="en-US" dirty="0">
                <a:latin typeface="Arial" panose="020B0604020202020204" pitchFamily="34" charset="0"/>
                <a:cs typeface="Arial" panose="020B0604020202020204" pitchFamily="34" charset="0"/>
              </a:rPr>
              <a:t>Processor utilization factor talks about the processor load on a single processor. U=1 means 100% processor utilization.</a:t>
            </a:r>
          </a:p>
          <a:p>
            <a:r>
              <a:rPr lang="en-US" dirty="0">
                <a:latin typeface="Arial" panose="020B0604020202020204" pitchFamily="34" charset="0"/>
                <a:cs typeface="Arial" panose="020B0604020202020204" pitchFamily="34" charset="0"/>
              </a:rPr>
              <a:t>The response time of a task is the time interval between the release time of the task and the completion time of the task. The response time is different from the execution time of the task. While the execution time is the total of the actual time the task spends executing, the response time is comprised of the actual execution time plus any suspension time.</a:t>
            </a:r>
          </a:p>
        </p:txBody>
      </p:sp>
      <p:pic>
        <p:nvPicPr>
          <p:cNvPr id="1028" name="Picture 4">
            <a:extLst>
              <a:ext uri="{FF2B5EF4-FFF2-40B4-BE49-F238E27FC236}">
                <a16:creationId xmlns:a16="http://schemas.microsoft.com/office/drawing/2014/main" id="{A98E46B6-8B3D-6F70-55C0-205C973496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78" r="28889" b="28023"/>
          <a:stretch/>
        </p:blipFill>
        <p:spPr bwMode="auto">
          <a:xfrm>
            <a:off x="3471389" y="3581400"/>
            <a:ext cx="1253011"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1938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E08D-08C2-54F6-A588-ED432C48B672}"/>
              </a:ext>
            </a:extLst>
          </p:cNvPr>
          <p:cNvSpPr>
            <a:spLocks noGrp="1"/>
          </p:cNvSpPr>
          <p:nvPr>
            <p:ph type="title"/>
          </p:nvPr>
        </p:nvSpPr>
        <p:spPr>
          <a:xfrm>
            <a:off x="628650" y="365129"/>
            <a:ext cx="7886700" cy="777872"/>
          </a:xfrm>
        </p:spPr>
        <p:txBody>
          <a:bodyPr>
            <a:normAutofit/>
          </a:bodyPr>
          <a:lstStyle/>
          <a:p>
            <a:r>
              <a:rPr lang="en-US" sz="4500" b="1" spc="-195" dirty="0">
                <a:solidFill>
                  <a:srgbClr val="002060"/>
                </a:solidFill>
              </a:rPr>
              <a:t>Worst Case Execution Time</a:t>
            </a:r>
          </a:p>
        </p:txBody>
      </p:sp>
      <p:sp>
        <p:nvSpPr>
          <p:cNvPr id="3" name="Content Placeholder 2">
            <a:extLst>
              <a:ext uri="{FF2B5EF4-FFF2-40B4-BE49-F238E27FC236}">
                <a16:creationId xmlns:a16="http://schemas.microsoft.com/office/drawing/2014/main" id="{E72F8310-F096-A354-54DF-CDA319E08368}"/>
              </a:ext>
            </a:extLst>
          </p:cNvPr>
          <p:cNvSpPr>
            <a:spLocks noGrp="1"/>
          </p:cNvSpPr>
          <p:nvPr>
            <p:ph idx="1"/>
          </p:nvPr>
        </p:nvSpPr>
        <p:spPr>
          <a:xfrm>
            <a:off x="76200" y="1066800"/>
            <a:ext cx="9067800" cy="5791200"/>
          </a:xfrm>
        </p:spPr>
        <p:txBody>
          <a:bodyPr>
            <a:normAutofit fontScale="62500" lnSpcReduction="20000"/>
          </a:bodyPr>
          <a:lstStyle/>
          <a:p>
            <a:pPr algn="l"/>
            <a:endParaRPr lang="en-US" sz="2900" b="0" i="0" u="none" strike="noStrike" baseline="0" dirty="0">
              <a:solidFill>
                <a:srgbClr val="000000"/>
              </a:solidFill>
              <a:latin typeface="Arial" panose="020B0604020202020204" pitchFamily="34" charset="0"/>
              <a:cs typeface="Arial" panose="020B0604020202020204" pitchFamily="34" charset="0"/>
            </a:endParaRPr>
          </a:p>
          <a:p>
            <a:pPr algn="l"/>
            <a:r>
              <a:rPr lang="en-US" sz="3300" b="0" i="0" dirty="0">
                <a:solidFill>
                  <a:srgbClr val="202122"/>
                </a:solidFill>
                <a:effectLst/>
                <a:latin typeface="Arial" panose="020B0604020202020204" pitchFamily="34" charset="0"/>
                <a:cs typeface="Arial" panose="020B0604020202020204" pitchFamily="34" charset="0"/>
              </a:rPr>
              <a:t>The </a:t>
            </a:r>
            <a:r>
              <a:rPr lang="en-US" sz="3300" b="1" i="0" dirty="0">
                <a:solidFill>
                  <a:srgbClr val="202122"/>
                </a:solidFill>
                <a:effectLst/>
                <a:latin typeface="Arial" panose="020B0604020202020204" pitchFamily="34" charset="0"/>
                <a:cs typeface="Arial" panose="020B0604020202020204" pitchFamily="34" charset="0"/>
              </a:rPr>
              <a:t>worst-case execution time</a:t>
            </a:r>
            <a:r>
              <a:rPr lang="en-US" sz="3300" b="0" i="0" dirty="0">
                <a:solidFill>
                  <a:srgbClr val="202122"/>
                </a:solidFill>
                <a:effectLst/>
                <a:latin typeface="Arial" panose="020B0604020202020204" pitchFamily="34" charset="0"/>
                <a:cs typeface="Arial" panose="020B0604020202020204" pitchFamily="34" charset="0"/>
              </a:rPr>
              <a:t> (</a:t>
            </a:r>
            <a:r>
              <a:rPr lang="en-US" sz="3300" b="1" i="0" dirty="0">
                <a:solidFill>
                  <a:srgbClr val="202122"/>
                </a:solidFill>
                <a:effectLst/>
                <a:latin typeface="Arial" panose="020B0604020202020204" pitchFamily="34" charset="0"/>
                <a:cs typeface="Arial" panose="020B0604020202020204" pitchFamily="34" charset="0"/>
              </a:rPr>
              <a:t>WCET</a:t>
            </a:r>
            <a:r>
              <a:rPr lang="en-US" sz="3300" b="0" i="0" dirty="0">
                <a:solidFill>
                  <a:srgbClr val="202122"/>
                </a:solidFill>
                <a:effectLst/>
                <a:latin typeface="Arial" panose="020B0604020202020204" pitchFamily="34" charset="0"/>
                <a:cs typeface="Arial" panose="020B0604020202020204" pitchFamily="34" charset="0"/>
              </a:rPr>
              <a:t>) of a </a:t>
            </a:r>
            <a:r>
              <a:rPr lang="en-US" sz="3300" b="0" i="0" u="none" strike="noStrike" dirty="0">
                <a:solidFill>
                  <a:srgbClr val="202122"/>
                </a:solidFill>
                <a:effectLst/>
                <a:latin typeface="Arial" panose="020B0604020202020204" pitchFamily="34" charset="0"/>
                <a:cs typeface="Arial" panose="020B0604020202020204" pitchFamily="34" charset="0"/>
              </a:rPr>
              <a:t>computational</a:t>
            </a:r>
            <a:r>
              <a:rPr lang="en-US" sz="3300" b="0" i="0" dirty="0">
                <a:solidFill>
                  <a:srgbClr val="202122"/>
                </a:solidFill>
                <a:effectLst/>
                <a:latin typeface="Arial" panose="020B0604020202020204" pitchFamily="34" charset="0"/>
                <a:cs typeface="Arial" panose="020B0604020202020204" pitchFamily="34" charset="0"/>
              </a:rPr>
              <a:t> task is the maximum length of time the task could take to execute on a specific </a:t>
            </a:r>
            <a:r>
              <a:rPr lang="en-US" sz="3300" b="0" i="0" u="none" strike="noStrike" dirty="0">
                <a:solidFill>
                  <a:srgbClr val="202122"/>
                </a:solidFill>
                <a:effectLst/>
                <a:latin typeface="Arial" panose="020B0604020202020204" pitchFamily="34" charset="0"/>
                <a:cs typeface="Arial" panose="020B0604020202020204" pitchFamily="34" charset="0"/>
              </a:rPr>
              <a:t>hardware</a:t>
            </a:r>
            <a:r>
              <a:rPr lang="en-US" sz="3300" b="0" i="0" dirty="0">
                <a:solidFill>
                  <a:srgbClr val="202122"/>
                </a:solidFill>
                <a:effectLst/>
                <a:latin typeface="Arial" panose="020B0604020202020204" pitchFamily="34" charset="0"/>
                <a:cs typeface="Arial" panose="020B0604020202020204" pitchFamily="34" charset="0"/>
              </a:rPr>
              <a:t> platform.</a:t>
            </a:r>
          </a:p>
          <a:p>
            <a:pPr marL="0" indent="0" algn="l">
              <a:buNone/>
            </a:pPr>
            <a:endParaRPr lang="en-US" sz="3300" b="1" i="0" dirty="0">
              <a:effectLst/>
              <a:latin typeface="Arial" panose="020B0604020202020204" pitchFamily="34" charset="0"/>
              <a:cs typeface="Arial" panose="020B0604020202020204" pitchFamily="34" charset="0"/>
            </a:endParaRPr>
          </a:p>
          <a:p>
            <a:pPr marL="0" indent="0" algn="l">
              <a:buNone/>
            </a:pPr>
            <a:r>
              <a:rPr lang="en-US" sz="3300" b="1" i="0" dirty="0">
                <a:effectLst/>
                <a:latin typeface="Arial" panose="020B0604020202020204" pitchFamily="34" charset="0"/>
                <a:cs typeface="Arial" panose="020B0604020202020204" pitchFamily="34" charset="0"/>
              </a:rPr>
              <a:t>What it is used for</a:t>
            </a:r>
          </a:p>
          <a:p>
            <a:pPr algn="l"/>
            <a:r>
              <a:rPr lang="en-US" sz="3300" b="0" i="0" dirty="0">
                <a:solidFill>
                  <a:srgbClr val="202122"/>
                </a:solidFill>
                <a:effectLst/>
                <a:latin typeface="Arial" panose="020B0604020202020204" pitchFamily="34" charset="0"/>
                <a:cs typeface="Arial" panose="020B0604020202020204" pitchFamily="34" charset="0"/>
              </a:rPr>
              <a:t>Worst case execution time is typically used in reliable </a:t>
            </a:r>
            <a:r>
              <a:rPr lang="en-US" sz="3300" b="0" i="0" u="none" strike="noStrike" dirty="0">
                <a:solidFill>
                  <a:srgbClr val="202122"/>
                </a:solidFill>
                <a:effectLst/>
                <a:latin typeface="Arial" panose="020B0604020202020204" pitchFamily="34" charset="0"/>
                <a:cs typeface="Arial" panose="020B0604020202020204" pitchFamily="34" charset="0"/>
              </a:rPr>
              <a:t>real-time systems</a:t>
            </a:r>
            <a:r>
              <a:rPr lang="en-US" sz="3300" b="0" i="0" dirty="0">
                <a:solidFill>
                  <a:srgbClr val="202122"/>
                </a:solidFill>
                <a:effectLst/>
                <a:latin typeface="Arial" panose="020B0604020202020204" pitchFamily="34" charset="0"/>
                <a:cs typeface="Arial" panose="020B0604020202020204" pitchFamily="34" charset="0"/>
              </a:rPr>
              <a:t>, where understanding the worst-case timing behavior of software is important for reliability or correct functional behavior.</a:t>
            </a:r>
          </a:p>
          <a:p>
            <a:pPr algn="l"/>
            <a:r>
              <a:rPr lang="en-US" sz="3300" b="0" i="0" dirty="0">
                <a:solidFill>
                  <a:srgbClr val="202122"/>
                </a:solidFill>
                <a:effectLst/>
                <a:latin typeface="Arial" panose="020B0604020202020204" pitchFamily="34" charset="0"/>
                <a:cs typeface="Arial" panose="020B0604020202020204" pitchFamily="34" charset="0"/>
              </a:rPr>
              <a:t>As an example, a computer system that controls the behavior of an engine in a vehicle might need to respond to inputs within a specific amount of time. One component that makes up the response time is the time spent executing the software – hence if the software worst case execution time can be determined, then the designer of the system can use this with other techniques such as </a:t>
            </a:r>
            <a:r>
              <a:rPr lang="en-US" sz="3300" b="0" i="0" u="none" strike="noStrike" dirty="0">
                <a:solidFill>
                  <a:srgbClr val="202122"/>
                </a:solidFill>
                <a:effectLst/>
                <a:latin typeface="Arial" panose="020B0604020202020204" pitchFamily="34" charset="0"/>
                <a:cs typeface="Arial" panose="020B0604020202020204" pitchFamily="34" charset="0"/>
              </a:rPr>
              <a:t>Schedulability analysis</a:t>
            </a:r>
            <a:r>
              <a:rPr lang="en-US" sz="3300" b="0" i="0" dirty="0">
                <a:solidFill>
                  <a:srgbClr val="202122"/>
                </a:solidFill>
                <a:effectLst/>
                <a:latin typeface="Arial" panose="020B0604020202020204" pitchFamily="34" charset="0"/>
                <a:cs typeface="Arial" panose="020B0604020202020204" pitchFamily="34" charset="0"/>
              </a:rPr>
              <a:t> to ensure that the system responds fast enough.</a:t>
            </a:r>
          </a:p>
          <a:p>
            <a:pPr algn="l"/>
            <a:r>
              <a:rPr lang="en-US" sz="3300" b="0" i="0" dirty="0">
                <a:solidFill>
                  <a:srgbClr val="202122"/>
                </a:solidFill>
                <a:effectLst/>
                <a:latin typeface="Arial" panose="020B0604020202020204" pitchFamily="34" charset="0"/>
                <a:cs typeface="Arial" panose="020B0604020202020204" pitchFamily="34" charset="0"/>
              </a:rPr>
              <a:t>While WCET is potentially applicable to many real-time systems, in practice an assurance of WCET is mainly used by real-time systems that are related to high reliability or safety. For example, in airborne software some attention to software is required by </a:t>
            </a:r>
            <a:r>
              <a:rPr lang="en-US" sz="3300" b="0" i="0" u="none" strike="noStrike" dirty="0">
                <a:solidFill>
                  <a:srgbClr val="202122"/>
                </a:solidFill>
                <a:effectLst/>
                <a:latin typeface="Arial" panose="020B0604020202020204" pitchFamily="34" charset="0"/>
                <a:cs typeface="Arial" panose="020B0604020202020204" pitchFamily="34" charset="0"/>
                <a:hlinkClick r:id="rId2" tooltip="DO178C"/>
              </a:rPr>
              <a:t>DO178C</a:t>
            </a:r>
            <a:r>
              <a:rPr lang="en-US" sz="3300" b="0" i="0" dirty="0">
                <a:solidFill>
                  <a:srgbClr val="202122"/>
                </a:solidFill>
                <a:effectLst/>
                <a:latin typeface="Arial" panose="020B0604020202020204" pitchFamily="34" charset="0"/>
                <a:cs typeface="Arial" panose="020B0604020202020204" pitchFamily="34" charset="0"/>
              </a:rPr>
              <a:t> section 6.3.4. The increasing use of software in automotive systems is also driving the need to use WCET analysis of software as defined in ISO26262.</a:t>
            </a:r>
          </a:p>
          <a:p>
            <a:endParaRPr lang="en-US" dirty="0"/>
          </a:p>
        </p:txBody>
      </p:sp>
    </p:spTree>
    <p:extLst>
      <p:ext uri="{BB962C8B-B14F-4D97-AF65-F5344CB8AC3E}">
        <p14:creationId xmlns:p14="http://schemas.microsoft.com/office/powerpoint/2010/main" val="2664435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EC0-3FA2-397F-416E-88179E07C87B}"/>
              </a:ext>
            </a:extLst>
          </p:cNvPr>
          <p:cNvSpPr>
            <a:spLocks noGrp="1"/>
          </p:cNvSpPr>
          <p:nvPr>
            <p:ph type="title"/>
          </p:nvPr>
        </p:nvSpPr>
        <p:spPr/>
        <p:txBody>
          <a:bodyPr>
            <a:normAutofit/>
          </a:bodyPr>
          <a:lstStyle/>
          <a:p>
            <a:r>
              <a:rPr lang="en-US" sz="4500" b="1" dirty="0">
                <a:solidFill>
                  <a:srgbClr val="002060"/>
                </a:solidFill>
              </a:rPr>
              <a:t>Static and Dynamic Scheduling</a:t>
            </a:r>
          </a:p>
        </p:txBody>
      </p:sp>
      <p:sp>
        <p:nvSpPr>
          <p:cNvPr id="3" name="Content Placeholder 2">
            <a:extLst>
              <a:ext uri="{FF2B5EF4-FFF2-40B4-BE49-F238E27FC236}">
                <a16:creationId xmlns:a16="http://schemas.microsoft.com/office/drawing/2014/main" id="{C8D4AA23-4E0C-AD46-0E94-4E88F9312F8C}"/>
              </a:ext>
            </a:extLst>
          </p:cNvPr>
          <p:cNvSpPr>
            <a:spLocks noGrp="1"/>
          </p:cNvSpPr>
          <p:nvPr>
            <p:ph idx="1"/>
          </p:nvPr>
        </p:nvSpPr>
        <p:spPr/>
        <p:txBody>
          <a:bodyPr>
            <a:normAutofit/>
          </a:bodyPr>
          <a:lstStyle/>
          <a:p>
            <a:r>
              <a:rPr lang="en-US" sz="2200" b="1" dirty="0">
                <a:latin typeface="Arial" panose="020B0604020202020204" pitchFamily="34" charset="0"/>
                <a:cs typeface="Arial" panose="020B0604020202020204" pitchFamily="34" charset="0"/>
              </a:rPr>
              <a:t>Static Scheduling</a:t>
            </a:r>
          </a:p>
          <a:p>
            <a:pPr marL="0" indent="0">
              <a:buNone/>
            </a:pPr>
            <a:r>
              <a:rPr lang="en-US" sz="2200" kern="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Static scheduling algorithm selects a task to execute with reference to a predetermined schedule, which repeats itself after specific interval of time. For example, if we have three tasks Ta, Tb and Tc then Ta will always execute first, then Tb and after that Tc respectively.</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Dynamic Scheduling</a:t>
            </a:r>
          </a:p>
          <a:p>
            <a:pPr marL="0" indent="0">
              <a:buNone/>
            </a:pPr>
            <a:r>
              <a:rPr lang="en-US" sz="2200" dirty="0">
                <a:latin typeface="Arial" panose="020B0604020202020204" pitchFamily="34" charset="0"/>
                <a:cs typeface="Arial" panose="020B0604020202020204" pitchFamily="34" charset="0"/>
              </a:rPr>
              <a:t>In Dynamic scheduling a task executes with respect to its priority, which is determined in real time according to specific rule and priorities of tasks may change during execution. They are more flexible because they can change the priority of tasks on run time according to the utilization factor of tasks.</a:t>
            </a:r>
          </a:p>
        </p:txBody>
      </p:sp>
    </p:spTree>
    <p:extLst>
      <p:ext uri="{BB962C8B-B14F-4D97-AF65-F5344CB8AC3E}">
        <p14:creationId xmlns:p14="http://schemas.microsoft.com/office/powerpoint/2010/main" val="25098454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77F-DC12-64E1-5557-697C5BF3C77C}"/>
              </a:ext>
            </a:extLst>
          </p:cNvPr>
          <p:cNvSpPr>
            <a:spLocks noGrp="1"/>
          </p:cNvSpPr>
          <p:nvPr>
            <p:ph type="title"/>
          </p:nvPr>
        </p:nvSpPr>
        <p:spPr/>
        <p:txBody>
          <a:bodyPr>
            <a:noAutofit/>
          </a:bodyPr>
          <a:lstStyle/>
          <a:p>
            <a:r>
              <a:rPr lang="en-US" sz="4500" b="1" dirty="0">
                <a:solidFill>
                  <a:srgbClr val="002060"/>
                </a:solidFill>
              </a:rPr>
              <a:t>Fixed/Static Priority and Dynamic Priority</a:t>
            </a:r>
          </a:p>
        </p:txBody>
      </p:sp>
      <p:sp>
        <p:nvSpPr>
          <p:cNvPr id="3" name="Content Placeholder 2">
            <a:extLst>
              <a:ext uri="{FF2B5EF4-FFF2-40B4-BE49-F238E27FC236}">
                <a16:creationId xmlns:a16="http://schemas.microsoft.com/office/drawing/2014/main" id="{002B947E-AFA0-509F-5069-428783B6769A}"/>
              </a:ext>
            </a:extLst>
          </p:cNvPr>
          <p:cNvSpPr>
            <a:spLocks noGrp="1"/>
          </p:cNvSpPr>
          <p:nvPr>
            <p:ph idx="1"/>
          </p:nvPr>
        </p:nvSpPr>
        <p:spPr/>
        <p:txBody>
          <a:bodyPr>
            <a:normAutofit fontScale="92500" lnSpcReduction="10000"/>
          </a:bodyPr>
          <a:lstStyle/>
          <a:p>
            <a:r>
              <a:rPr lang="en-US" sz="2200" dirty="0">
                <a:latin typeface="Arial" panose="020B0604020202020204" pitchFamily="34" charset="0"/>
                <a:cs typeface="Arial" panose="020B0604020202020204" pitchFamily="34" charset="0"/>
              </a:rPr>
              <a:t>Fixed/Static Priority</a:t>
            </a:r>
          </a:p>
          <a:p>
            <a:pPr marL="0" indent="0">
              <a:buNone/>
            </a:pPr>
            <a:r>
              <a:rPr lang="en-US" sz="2200" dirty="0">
                <a:latin typeface="Arial" panose="020B0604020202020204" pitchFamily="34" charset="0"/>
                <a:cs typeface="Arial" panose="020B0604020202020204" pitchFamily="34" charset="0"/>
              </a:rPr>
              <a:t>In fixed priority if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a task T1 has higher priority than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task T2 according to some specified scheduling event, then every job of T1 will always execute first then the job of T2 i.e. on next occurrence priority does not change.  More formally, if job J(1,K)  of task T1 has higher priority than J(2,K) of task T2 then  J(1,K+1)  will always have higher priority than  of J(2,K+1) . </a:t>
            </a:r>
          </a:p>
          <a:p>
            <a:pPr marL="0" indent="0">
              <a:buNone/>
            </a:pPr>
            <a:r>
              <a:rPr lang="en-US" sz="2200" dirty="0">
                <a:latin typeface="Arial" panose="020B0604020202020204" pitchFamily="34" charset="0"/>
                <a:cs typeface="Arial" panose="020B0604020202020204" pitchFamily="34" charset="0"/>
              </a:rPr>
              <a:t>One of best example of fixed priority algorithm is rate monotonic scheduling algorithm.</a:t>
            </a:r>
          </a:p>
          <a:p>
            <a:r>
              <a:rPr lang="en-US" sz="2200" dirty="0">
                <a:latin typeface="Arial" panose="020B0604020202020204" pitchFamily="34" charset="0"/>
                <a:cs typeface="Arial" panose="020B0604020202020204" pitchFamily="34" charset="0"/>
              </a:rPr>
              <a:t>Dynamic Priority</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In dynamic priority algorithm, different jobs of a task may have different priority on next occurrence, it may be higher, or it may be lower than the other tasks. </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One example of a dynamic priority algorithm is the earliest deadline first algorithm.</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01989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8288" y="1756154"/>
            <a:ext cx="2308896" cy="1554041"/>
          </a:xfrm>
          <a:prstGeom prst="rect">
            <a:avLst/>
          </a:prstGeom>
        </p:spPr>
      </p:pic>
      <p:pic>
        <p:nvPicPr>
          <p:cNvPr id="3" name="object 3"/>
          <p:cNvPicPr/>
          <p:nvPr/>
        </p:nvPicPr>
        <p:blipFill>
          <a:blip r:embed="rId3" cstate="print"/>
          <a:stretch>
            <a:fillRect/>
          </a:stretch>
        </p:blipFill>
        <p:spPr>
          <a:xfrm>
            <a:off x="3573292" y="5024681"/>
            <a:ext cx="3669496" cy="1636556"/>
          </a:xfrm>
          <a:prstGeom prst="rect">
            <a:avLst/>
          </a:prstGeom>
        </p:spPr>
      </p:pic>
      <p:sp>
        <p:nvSpPr>
          <p:cNvPr id="4" name="object 4"/>
          <p:cNvSpPr txBox="1">
            <a:spLocks noGrp="1"/>
          </p:cNvSpPr>
          <p:nvPr>
            <p:ph type="title"/>
          </p:nvPr>
        </p:nvSpPr>
        <p:spPr>
          <a:xfrm>
            <a:off x="2378626" y="746379"/>
            <a:ext cx="43592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Real</a:t>
            </a:r>
            <a:r>
              <a:rPr sz="4000" dirty="0"/>
              <a:t> </a:t>
            </a:r>
            <a:r>
              <a:rPr sz="4500" b="1" dirty="0">
                <a:solidFill>
                  <a:srgbClr val="002060"/>
                </a:solidFill>
              </a:rPr>
              <a:t>Time</a:t>
            </a:r>
            <a:r>
              <a:rPr sz="4000" dirty="0"/>
              <a:t> </a:t>
            </a:r>
            <a:r>
              <a:rPr sz="4500" b="1" dirty="0">
                <a:solidFill>
                  <a:srgbClr val="002060"/>
                </a:solidFill>
              </a:rPr>
              <a:t>Systems</a:t>
            </a:r>
          </a:p>
        </p:txBody>
      </p:sp>
      <p:sp>
        <p:nvSpPr>
          <p:cNvPr id="5" name="object 5"/>
          <p:cNvSpPr txBox="1"/>
          <p:nvPr/>
        </p:nvSpPr>
        <p:spPr>
          <a:xfrm>
            <a:off x="547411" y="1747506"/>
            <a:ext cx="7471409" cy="3521350"/>
          </a:xfrm>
          <a:prstGeom prst="rect">
            <a:avLst/>
          </a:prstGeom>
        </p:spPr>
        <p:txBody>
          <a:bodyPr vert="horz" wrap="square" lIns="0" tIns="128271" rIns="0" bIns="0" rtlCol="0">
            <a:spAutoFit/>
          </a:bodyPr>
          <a:lstStyle/>
          <a:p>
            <a:pPr marL="330192" indent="-317492" algn="just">
              <a:spcBef>
                <a:spcPts val="1011"/>
              </a:spcBef>
              <a:buClr>
                <a:srgbClr val="956607"/>
              </a:buClr>
              <a:buChar char="•"/>
              <a:tabLst>
                <a:tab pos="330192" algn="l"/>
              </a:tabLst>
            </a:pPr>
            <a:r>
              <a:rPr sz="3100" spc="-11" dirty="0">
                <a:solidFill>
                  <a:srgbClr val="083108"/>
                </a:solidFill>
                <a:latin typeface="Arial" panose="020B0604020202020204" pitchFamily="34" charset="0"/>
                <a:cs typeface="Arial" panose="020B0604020202020204" pitchFamily="34" charset="0"/>
              </a:rPr>
              <a:t>Misinterpretations</a:t>
            </a:r>
            <a:endParaRPr sz="3100" dirty="0">
              <a:latin typeface="Arial" panose="020B0604020202020204" pitchFamily="34" charset="0"/>
              <a:cs typeface="Arial" panose="020B0604020202020204" pitchFamily="34" charset="0"/>
            </a:endParaRPr>
          </a:p>
          <a:p>
            <a:pPr marL="728962" lvl="1" indent="-292093">
              <a:spcBef>
                <a:spcPts val="79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2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means</a:t>
            </a:r>
            <a:r>
              <a:rPr sz="2700" spc="251" dirty="0">
                <a:solidFill>
                  <a:srgbClr val="083108"/>
                </a:solidFill>
                <a:latin typeface="Arial" panose="020B0604020202020204" pitchFamily="34" charset="0"/>
                <a:cs typeface="Arial" panose="020B0604020202020204" pitchFamily="34" charset="0"/>
              </a:rPr>
              <a:t> </a:t>
            </a:r>
            <a:r>
              <a:rPr sz="2700" b="1" spc="-20" dirty="0">
                <a:solidFill>
                  <a:srgbClr val="083108"/>
                </a:solidFill>
                <a:latin typeface="Arial" panose="020B0604020202020204" pitchFamily="34" charset="0"/>
                <a:cs typeface="Arial" panose="020B0604020202020204" pitchFamily="34" charset="0"/>
              </a:rPr>
              <a:t>FAST</a:t>
            </a:r>
            <a:endParaRPr sz="2700" dirty="0">
              <a:latin typeface="Arial" panose="020B0604020202020204" pitchFamily="34" charset="0"/>
              <a:cs typeface="Arial" panose="020B0604020202020204" pitchFamily="34" charset="0"/>
            </a:endParaRPr>
          </a:p>
          <a:p>
            <a:pPr marL="328922" indent="-316223" algn="just">
              <a:spcBef>
                <a:spcPts val="980"/>
              </a:spcBef>
              <a:buClr>
                <a:srgbClr val="956607"/>
              </a:buClr>
              <a:buChar char="•"/>
              <a:tabLst>
                <a:tab pos="328922" algn="l"/>
              </a:tabLst>
            </a:pPr>
            <a:r>
              <a:rPr sz="3100" spc="-11" dirty="0">
                <a:solidFill>
                  <a:srgbClr val="083108"/>
                </a:solidFill>
                <a:latin typeface="Arial" panose="020B0604020202020204" pitchFamily="34" charset="0"/>
                <a:cs typeface="Arial" panose="020B0604020202020204" pitchFamily="34" charset="0"/>
              </a:rPr>
              <a:t>Definition:</a:t>
            </a:r>
            <a:endParaRPr sz="3100" dirty="0">
              <a:latin typeface="Arial" panose="020B0604020202020204" pitchFamily="34" charset="0"/>
              <a:cs typeface="Arial" panose="020B0604020202020204" pitchFamily="34" charset="0"/>
            </a:endParaRPr>
          </a:p>
          <a:p>
            <a:pPr marL="728962" marR="5080" lvl="1" indent="-292093" algn="just">
              <a:lnSpc>
                <a:spcPct val="104000"/>
              </a:lnSpc>
              <a:spcBef>
                <a:spcPts val="66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0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Systems</a:t>
            </a:r>
            <a:r>
              <a:rPr sz="2700" spc="24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are</a:t>
            </a:r>
            <a:r>
              <a:rPr sz="2700" spc="1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characterized</a:t>
            </a:r>
            <a:r>
              <a:rPr sz="2700" spc="43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by</a:t>
            </a:r>
            <a:r>
              <a:rPr sz="2700" spc="285"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severe </a:t>
            </a:r>
            <a:r>
              <a:rPr sz="2700" dirty="0">
                <a:solidFill>
                  <a:srgbClr val="083108"/>
                </a:solidFill>
                <a:latin typeface="Arial" panose="020B0604020202020204" pitchFamily="34" charset="0"/>
                <a:cs typeface="Arial" panose="020B0604020202020204" pitchFamily="34" charset="0"/>
              </a:rPr>
              <a:t>consequences</a:t>
            </a:r>
            <a:r>
              <a:rPr sz="2700" spc="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that</a:t>
            </a:r>
            <a:r>
              <a:rPr sz="2700" spc="60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result</a:t>
            </a:r>
            <a:r>
              <a:rPr sz="2700" spc="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if</a:t>
            </a:r>
            <a:r>
              <a:rPr sz="2700" spc="59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logical</a:t>
            </a:r>
            <a:r>
              <a:rPr sz="2700" b="1" spc="31" dirty="0">
                <a:solidFill>
                  <a:srgbClr val="083108"/>
                </a:solidFill>
                <a:latin typeface="Arial" panose="020B0604020202020204" pitchFamily="34" charset="0"/>
                <a:cs typeface="Arial" panose="020B0604020202020204" pitchFamily="34" charset="0"/>
              </a:rPr>
              <a:t>  </a:t>
            </a:r>
            <a:r>
              <a:rPr sz="2700" spc="65" dirty="0">
                <a:solidFill>
                  <a:srgbClr val="083108"/>
                </a:solidFill>
                <a:latin typeface="Arial" panose="020B0604020202020204" pitchFamily="34" charset="0"/>
                <a:cs typeface="Arial" panose="020B0604020202020204" pitchFamily="34" charset="0"/>
              </a:rPr>
              <a:t>as</a:t>
            </a:r>
            <a:r>
              <a:rPr sz="2700" spc="5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well</a:t>
            </a:r>
            <a:r>
              <a:rPr sz="2700" spc="629" dirty="0">
                <a:solidFill>
                  <a:srgbClr val="083108"/>
                </a:solidFill>
                <a:latin typeface="Arial" panose="020B0604020202020204" pitchFamily="34" charset="0"/>
                <a:cs typeface="Arial" panose="020B0604020202020204" pitchFamily="34" charset="0"/>
              </a:rPr>
              <a:t> </a:t>
            </a:r>
            <a:r>
              <a:rPr sz="2700" spc="35" dirty="0">
                <a:solidFill>
                  <a:srgbClr val="083108"/>
                </a:solidFill>
                <a:latin typeface="Arial" panose="020B0604020202020204" pitchFamily="34" charset="0"/>
                <a:cs typeface="Arial" panose="020B0604020202020204" pitchFamily="34" charset="0"/>
              </a:rPr>
              <a:t>as </a:t>
            </a:r>
            <a:r>
              <a:rPr sz="2700" b="1" spc="51" dirty="0">
                <a:solidFill>
                  <a:srgbClr val="083108"/>
                </a:solidFill>
                <a:latin typeface="Arial" panose="020B0604020202020204" pitchFamily="34" charset="0"/>
                <a:cs typeface="Arial" panose="020B0604020202020204" pitchFamily="34" charset="0"/>
              </a:rPr>
              <a:t>timing</a:t>
            </a:r>
            <a:r>
              <a:rPr sz="2700" b="1" spc="3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correctness</a:t>
            </a:r>
            <a:r>
              <a:rPr sz="2700" b="1" spc="19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properties</a:t>
            </a:r>
            <a:r>
              <a:rPr sz="2700" spc="65" dirty="0">
                <a:solidFill>
                  <a:srgbClr val="083108"/>
                </a:solidFill>
                <a:latin typeface="Arial" panose="020B0604020202020204" pitchFamily="34" charset="0"/>
                <a:cs typeface="Arial" panose="020B0604020202020204" pitchFamily="34" charset="0"/>
              </a:rPr>
              <a:t>  of</a:t>
            </a:r>
            <a:r>
              <a:rPr sz="2700" spc="31" dirty="0">
                <a:solidFill>
                  <a:srgbClr val="083108"/>
                </a:solidFill>
                <a:latin typeface="Arial" panose="020B0604020202020204" pitchFamily="34" charset="0"/>
                <a:cs typeface="Arial" panose="020B0604020202020204" pitchFamily="34" charset="0"/>
              </a:rPr>
              <a:t>  </a:t>
            </a:r>
            <a:r>
              <a:rPr sz="2700" spc="60" dirty="0">
                <a:solidFill>
                  <a:srgbClr val="083108"/>
                </a:solidFill>
                <a:latin typeface="Arial" panose="020B0604020202020204" pitchFamily="34" charset="0"/>
                <a:cs typeface="Arial" panose="020B0604020202020204" pitchFamily="34" charset="0"/>
              </a:rPr>
              <a:t>the</a:t>
            </a:r>
            <a:r>
              <a:rPr sz="2700" spc="40"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system </a:t>
            </a:r>
            <a:r>
              <a:rPr sz="2700" spc="51" dirty="0">
                <a:solidFill>
                  <a:srgbClr val="083108"/>
                </a:solidFill>
                <a:latin typeface="Arial" panose="020B0604020202020204" pitchFamily="34" charset="0"/>
                <a:cs typeface="Arial" panose="020B0604020202020204" pitchFamily="34" charset="0"/>
              </a:rPr>
              <a:t>are</a:t>
            </a:r>
            <a:r>
              <a:rPr sz="2700" spc="6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not</a:t>
            </a:r>
            <a:r>
              <a:rPr sz="2700" spc="65" dirty="0">
                <a:solidFill>
                  <a:srgbClr val="083108"/>
                </a:solidFill>
                <a:latin typeface="Arial" panose="020B0604020202020204" pitchFamily="34" charset="0"/>
                <a:cs typeface="Arial" panose="020B0604020202020204" pitchFamily="34" charset="0"/>
              </a:rPr>
              <a:t> </a:t>
            </a:r>
            <a:r>
              <a:rPr sz="2700" spc="-25" dirty="0">
                <a:solidFill>
                  <a:srgbClr val="083108"/>
                </a:solidFill>
                <a:latin typeface="Arial" panose="020B0604020202020204" pitchFamily="34" charset="0"/>
                <a:cs typeface="Arial" panose="020B0604020202020204" pitchFamily="34" charset="0"/>
              </a:rPr>
              <a:t>met</a:t>
            </a:r>
            <a:endParaRPr sz="2700" dirty="0">
              <a:latin typeface="Arial" panose="020B0604020202020204" pitchFamily="34" charset="0"/>
              <a:cs typeface="Arial" panose="020B0604020202020204" pitchFamily="34" charset="0"/>
            </a:endParaRPr>
          </a:p>
        </p:txBody>
      </p:sp>
      <p:sp>
        <p:nvSpPr>
          <p:cNvPr id="6" name="object 6"/>
          <p:cNvSpPr txBox="1"/>
          <p:nvPr/>
        </p:nvSpPr>
        <p:spPr>
          <a:xfrm>
            <a:off x="7281983" y="5724569"/>
            <a:ext cx="121920" cy="182101"/>
          </a:xfrm>
          <a:prstGeom prst="rect">
            <a:avLst/>
          </a:prstGeom>
        </p:spPr>
        <p:txBody>
          <a:bodyPr vert="horz" wrap="square" lIns="0" tIns="12700" rIns="0" bIns="0" rtlCol="0">
            <a:spAutoFit/>
          </a:bodyPr>
          <a:lstStyle/>
          <a:p>
            <a:pPr marL="12700">
              <a:spcBef>
                <a:spcPts val="100"/>
              </a:spcBef>
            </a:pPr>
            <a:r>
              <a:rPr sz="1100" spc="-25" dirty="0">
                <a:solidFill>
                  <a:srgbClr val="0A0A0A"/>
                </a:solidFill>
                <a:latin typeface="Times New Roman"/>
                <a:cs typeface="Times New Roman"/>
              </a:rPr>
              <a:t>))</a:t>
            </a:r>
            <a:endParaRPr sz="11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83" y="152400"/>
            <a:ext cx="9389529" cy="675827"/>
          </a:xfrm>
          <a:prstGeom prst="rect">
            <a:avLst/>
          </a:prstGeom>
        </p:spPr>
        <p:txBody>
          <a:bodyPr vert="horz" wrap="square" lIns="0" tIns="13971" rIns="0" bIns="0" rtlCol="0" anchor="ctr">
            <a:spAutoFit/>
          </a:bodyPr>
          <a:lstStyle/>
          <a:p>
            <a:pPr marL="12700">
              <a:lnSpc>
                <a:spcPct val="100000"/>
              </a:lnSpc>
              <a:spcBef>
                <a:spcPts val="111"/>
              </a:spcBef>
            </a:pPr>
            <a:r>
              <a:rPr sz="4300" b="1" dirty="0">
                <a:solidFill>
                  <a:srgbClr val="002060"/>
                </a:solidFill>
              </a:rPr>
              <a:t>Types of Real Time Scheduling</a:t>
            </a:r>
            <a:r>
              <a:rPr lang="en-US" sz="4300" b="1" dirty="0">
                <a:solidFill>
                  <a:srgbClr val="002060"/>
                </a:solidFill>
              </a:rPr>
              <a:t> Algorithms</a:t>
            </a:r>
            <a:endParaRPr sz="4300" b="1" dirty="0">
              <a:solidFill>
                <a:srgbClr val="002060"/>
              </a:solidFill>
            </a:endParaRPr>
          </a:p>
        </p:txBody>
      </p:sp>
      <p:sp>
        <p:nvSpPr>
          <p:cNvPr id="3" name="object 3"/>
          <p:cNvSpPr txBox="1"/>
          <p:nvPr/>
        </p:nvSpPr>
        <p:spPr>
          <a:xfrm>
            <a:off x="457200" y="1379406"/>
            <a:ext cx="5756275" cy="1800236"/>
          </a:xfrm>
          <a:prstGeom prst="rect">
            <a:avLst/>
          </a:prstGeom>
        </p:spPr>
        <p:txBody>
          <a:bodyPr vert="horz" wrap="square" lIns="0" tIns="154305" rIns="0" bIns="0" rtlCol="0">
            <a:spAutoFit/>
          </a:bodyPr>
          <a:lstStyle/>
          <a:p>
            <a:pPr marL="330192" indent="-317492">
              <a:spcBef>
                <a:spcPts val="1215"/>
              </a:spcBef>
              <a:buClr>
                <a:srgbClr val="956605"/>
              </a:buClr>
              <a:buChar char="•"/>
              <a:tabLst>
                <a:tab pos="330192" algn="l"/>
              </a:tabLst>
            </a:pPr>
            <a:r>
              <a:rPr sz="2951" spc="71" dirty="0">
                <a:solidFill>
                  <a:srgbClr val="073107"/>
                </a:solidFill>
                <a:latin typeface="Times New Roman"/>
                <a:cs typeface="Times New Roman"/>
              </a:rPr>
              <a:t>Static</a:t>
            </a:r>
            <a:r>
              <a:rPr sz="2951" spc="91" dirty="0">
                <a:solidFill>
                  <a:srgbClr val="073107"/>
                </a:solidFill>
                <a:latin typeface="Times New Roman"/>
                <a:cs typeface="Times New Roman"/>
              </a:rPr>
              <a:t> </a:t>
            </a:r>
            <a:r>
              <a:rPr sz="2951" spc="100" dirty="0">
                <a:solidFill>
                  <a:srgbClr val="073107"/>
                </a:solidFill>
                <a:latin typeface="Times New Roman"/>
                <a:cs typeface="Times New Roman"/>
              </a:rPr>
              <a:t>Table</a:t>
            </a:r>
            <a:r>
              <a:rPr sz="2951" spc="145" dirty="0">
                <a:solidFill>
                  <a:srgbClr val="073107"/>
                </a:solidFill>
                <a:latin typeface="Times New Roman"/>
                <a:cs typeface="Times New Roman"/>
              </a:rPr>
              <a:t> </a:t>
            </a:r>
            <a:r>
              <a:rPr sz="2951" spc="105" dirty="0">
                <a:solidFill>
                  <a:srgbClr val="073107"/>
                </a:solidFill>
                <a:latin typeface="Times New Roman"/>
                <a:cs typeface="Times New Roman"/>
              </a:rPr>
              <a:t>Driven</a:t>
            </a:r>
            <a:r>
              <a:rPr sz="2951" spc="135" dirty="0">
                <a:solidFill>
                  <a:srgbClr val="073107"/>
                </a:solidFill>
                <a:latin typeface="Times New Roman"/>
                <a:cs typeface="Times New Roman"/>
              </a:rPr>
              <a:t> </a:t>
            </a:r>
            <a:r>
              <a:rPr sz="2951" spc="95" dirty="0">
                <a:solidFill>
                  <a:srgbClr val="073107"/>
                </a:solidFill>
                <a:latin typeface="Times New Roman"/>
                <a:cs typeface="Times New Roman"/>
              </a:rPr>
              <a:t>Scheduling</a:t>
            </a:r>
            <a:endParaRPr sz="2951" dirty="0">
              <a:latin typeface="Times New Roman"/>
              <a:cs typeface="Times New Roman"/>
            </a:endParaRPr>
          </a:p>
          <a:p>
            <a:pPr marL="330192" indent="-317492">
              <a:spcBef>
                <a:spcPts val="1115"/>
              </a:spcBef>
              <a:buClr>
                <a:srgbClr val="956605"/>
              </a:buClr>
              <a:buChar char="•"/>
              <a:tabLst>
                <a:tab pos="330192" algn="l"/>
              </a:tabLst>
            </a:pPr>
            <a:r>
              <a:rPr sz="2951" spc="71" dirty="0">
                <a:solidFill>
                  <a:srgbClr val="073107"/>
                </a:solidFill>
                <a:latin typeface="Times New Roman"/>
                <a:cs typeface="Times New Roman"/>
              </a:rPr>
              <a:t>Static</a:t>
            </a:r>
            <a:r>
              <a:rPr sz="2951" spc="80" dirty="0">
                <a:solidFill>
                  <a:srgbClr val="073107"/>
                </a:solidFill>
                <a:latin typeface="Times New Roman"/>
                <a:cs typeface="Times New Roman"/>
              </a:rPr>
              <a:t> Scheduling</a:t>
            </a:r>
            <a:endParaRPr sz="2951" dirty="0">
              <a:latin typeface="Times New Roman"/>
              <a:cs typeface="Times New Roman"/>
            </a:endParaRPr>
          </a:p>
          <a:p>
            <a:pPr marL="328922" indent="-316223">
              <a:spcBef>
                <a:spcPts val="1115"/>
              </a:spcBef>
              <a:buClr>
                <a:srgbClr val="956605"/>
              </a:buClr>
              <a:buChar char="•"/>
              <a:tabLst>
                <a:tab pos="328922" algn="l"/>
              </a:tabLst>
            </a:pPr>
            <a:r>
              <a:rPr sz="2951" spc="-40" dirty="0">
                <a:solidFill>
                  <a:srgbClr val="073107"/>
                </a:solidFill>
                <a:latin typeface="Times New Roman"/>
                <a:cs typeface="Times New Roman"/>
              </a:rPr>
              <a:t>Dyna</a:t>
            </a:r>
            <a:r>
              <a:rPr lang="en-US" sz="2951" spc="-40" dirty="0">
                <a:solidFill>
                  <a:srgbClr val="073107"/>
                </a:solidFill>
                <a:latin typeface="Times New Roman"/>
                <a:cs typeface="Times New Roman"/>
              </a:rPr>
              <a:t>m</a:t>
            </a:r>
            <a:r>
              <a:rPr sz="2951" spc="-40" dirty="0">
                <a:solidFill>
                  <a:srgbClr val="073107"/>
                </a:solidFill>
                <a:latin typeface="Times New Roman"/>
                <a:cs typeface="Times New Roman"/>
              </a:rPr>
              <a:t>ic</a:t>
            </a:r>
            <a:r>
              <a:rPr sz="2951" spc="15" dirty="0">
                <a:solidFill>
                  <a:srgbClr val="073107"/>
                </a:solidFill>
                <a:latin typeface="Times New Roman"/>
                <a:cs typeface="Times New Roman"/>
              </a:rPr>
              <a:t> </a:t>
            </a:r>
            <a:r>
              <a:rPr sz="2951" spc="80" dirty="0">
                <a:solidFill>
                  <a:srgbClr val="073107"/>
                </a:solidFill>
                <a:latin typeface="Times New Roman"/>
                <a:cs typeface="Times New Roman"/>
              </a:rPr>
              <a:t>Scheduling</a:t>
            </a:r>
            <a:endParaRPr sz="2951" dirty="0">
              <a:latin typeface="Times New Roman"/>
              <a:cs typeface="Times New Roman"/>
            </a:endParaRPr>
          </a:p>
        </p:txBody>
      </p:sp>
      <p:pic>
        <p:nvPicPr>
          <p:cNvPr id="4" name="Picture 3">
            <a:extLst>
              <a:ext uri="{FF2B5EF4-FFF2-40B4-BE49-F238E27FC236}">
                <a16:creationId xmlns:a16="http://schemas.microsoft.com/office/drawing/2014/main" id="{79160597-06B1-AFE3-9BAC-868253B1DB37}"/>
              </a:ext>
            </a:extLst>
          </p:cNvPr>
          <p:cNvPicPr>
            <a:picLocks noChangeAspect="1"/>
          </p:cNvPicPr>
          <p:nvPr/>
        </p:nvPicPr>
        <p:blipFill>
          <a:blip r:embed="rId2"/>
          <a:stretch>
            <a:fillRect/>
          </a:stretch>
        </p:blipFill>
        <p:spPr>
          <a:xfrm>
            <a:off x="829058" y="3230372"/>
            <a:ext cx="7888908" cy="3615241"/>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9528-11DD-595D-4501-0E87DE8473F3}"/>
              </a:ext>
            </a:extLst>
          </p:cNvPr>
          <p:cNvSpPr>
            <a:spLocks noGrp="1"/>
          </p:cNvSpPr>
          <p:nvPr>
            <p:ph type="title"/>
          </p:nvPr>
        </p:nvSpPr>
        <p:spPr/>
        <p:txBody>
          <a:bodyPr>
            <a:normAutofit/>
          </a:bodyPr>
          <a:lstStyle/>
          <a:p>
            <a:r>
              <a:rPr lang="en-US" sz="4500" b="1" dirty="0">
                <a:solidFill>
                  <a:srgbClr val="002060"/>
                </a:solidFill>
              </a:rPr>
              <a:t>Rate Monotonic</a:t>
            </a:r>
          </a:p>
        </p:txBody>
      </p:sp>
      <p:sp>
        <p:nvSpPr>
          <p:cNvPr id="3" name="Content Placeholder 2">
            <a:extLst>
              <a:ext uri="{FF2B5EF4-FFF2-40B4-BE49-F238E27FC236}">
                <a16:creationId xmlns:a16="http://schemas.microsoft.com/office/drawing/2014/main" id="{FC22D70E-A30C-FF51-2381-3865E9C69B87}"/>
              </a:ext>
            </a:extLst>
          </p:cNvPr>
          <p:cNvSpPr>
            <a:spLocks noGrp="1"/>
          </p:cNvSpPr>
          <p:nvPr>
            <p:ph idx="1"/>
          </p:nvPr>
        </p:nvSpPr>
        <p:spPr>
          <a:xfrm>
            <a:off x="628650" y="1825624"/>
            <a:ext cx="7886700" cy="4667247"/>
          </a:xfrm>
        </p:spPr>
        <p:txBody>
          <a:bodyPr>
            <a:normAutofit lnSpcReduction="10000"/>
          </a:bodyPr>
          <a:lstStyle/>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Rate-Monotonic (RM) is a well-known real-time scheduling algorithm to schedule tasks with fixed or periodic deadlines. RM is a priority-based scheduling algorithm, where each task is assigned, a priority based on its period: shorter periods result in higher priorities.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RM scheduling algorithm operates under the following principles:</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Rate Monotonic scheduling algorithm is a simple rule that assigns priorities to different tasks according to their time period.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That is, a task with the smallest time period will have the highest priority, and a task with the longest time period will have the lowest priority for execution.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As the time period of a task does not change, neither does its priority change over time. Therefore, Rate Monotonic is a fixed priority algorithm.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priorities are decided before the start of execution and they do not change over time.</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69448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8848" y="3649423"/>
            <a:ext cx="7806691" cy="0"/>
          </a:xfrm>
          <a:custGeom>
            <a:avLst/>
            <a:gdLst/>
            <a:ahLst/>
            <a:cxnLst/>
            <a:rect l="l" t="t" r="r" b="b"/>
            <a:pathLst>
              <a:path w="7806690">
                <a:moveTo>
                  <a:pt x="0" y="0"/>
                </a:moveTo>
                <a:lnTo>
                  <a:pt x="7806269" y="0"/>
                </a:lnTo>
              </a:path>
            </a:pathLst>
          </a:custGeom>
          <a:ln w="13752">
            <a:solidFill>
              <a:srgbClr val="000000"/>
            </a:solidFill>
          </a:ln>
        </p:spPr>
        <p:txBody>
          <a:bodyPr wrap="square" lIns="0" tIns="0" rIns="0" bIns="0" rtlCol="0"/>
          <a:lstStyle/>
          <a:p>
            <a:endParaRPr/>
          </a:p>
        </p:txBody>
      </p:sp>
      <p:graphicFrame>
        <p:nvGraphicFramePr>
          <p:cNvPr id="3" name="object 3"/>
          <p:cNvGraphicFramePr>
            <a:graphicFrameLocks noGrp="1"/>
          </p:cNvGraphicFramePr>
          <p:nvPr>
            <p:extLst>
              <p:ext uri="{D42A27DB-BD31-4B8C-83A1-F6EECF244321}">
                <p14:modId xmlns:p14="http://schemas.microsoft.com/office/powerpoint/2010/main" val="1510490225"/>
              </p:ext>
            </p:extLst>
          </p:nvPr>
        </p:nvGraphicFramePr>
        <p:xfrm>
          <a:off x="668850" y="3817851"/>
          <a:ext cx="7810500" cy="2822580"/>
        </p:xfrm>
        <a:graphic>
          <a:graphicData uri="http://schemas.openxmlformats.org/drawingml/2006/table">
            <a:tbl>
              <a:tblPr firstRow="1" bandRow="1">
                <a:tableStyleId>{2D5ABB26-0587-4C30-8999-92F81FD0307C}</a:tableStyleId>
              </a:tblPr>
              <a:tblGrid>
                <a:gridCol w="1758951">
                  <a:extLst>
                    <a:ext uri="{9D8B030D-6E8A-4147-A177-3AD203B41FA5}">
                      <a16:colId xmlns:a16="http://schemas.microsoft.com/office/drawing/2014/main" val="20000"/>
                    </a:ext>
                  </a:extLst>
                </a:gridCol>
                <a:gridCol w="1990089">
                  <a:extLst>
                    <a:ext uri="{9D8B030D-6E8A-4147-A177-3AD203B41FA5}">
                      <a16:colId xmlns:a16="http://schemas.microsoft.com/office/drawing/2014/main" val="20001"/>
                    </a:ext>
                  </a:extLst>
                </a:gridCol>
                <a:gridCol w="2291715">
                  <a:extLst>
                    <a:ext uri="{9D8B030D-6E8A-4147-A177-3AD203B41FA5}">
                      <a16:colId xmlns:a16="http://schemas.microsoft.com/office/drawing/2014/main" val="20002"/>
                    </a:ext>
                  </a:extLst>
                </a:gridCol>
                <a:gridCol w="1769745">
                  <a:extLst>
                    <a:ext uri="{9D8B030D-6E8A-4147-A177-3AD203B41FA5}">
                      <a16:colId xmlns:a16="http://schemas.microsoft.com/office/drawing/2014/main" val="20003"/>
                    </a:ext>
                  </a:extLst>
                </a:gridCol>
              </a:tblGrid>
              <a:tr h="514351">
                <a:tc>
                  <a:txBody>
                    <a:bodyPr/>
                    <a:lstStyle/>
                    <a:p>
                      <a:pPr marL="109855">
                        <a:lnSpc>
                          <a:spcPts val="3279"/>
                        </a:lnSpc>
                      </a:pPr>
                      <a:r>
                        <a:rPr sz="3100" b="1" spc="70" dirty="0">
                          <a:solidFill>
                            <a:srgbClr val="010103"/>
                          </a:solidFill>
                          <a:latin typeface="Times New Roman"/>
                          <a:cs typeface="Times New Roman"/>
                        </a:rPr>
                        <a:t>Task</a:t>
                      </a:r>
                      <a:r>
                        <a:rPr lang="en-US" sz="3100" b="1" spc="70" dirty="0">
                          <a:solidFill>
                            <a:srgbClr val="010103"/>
                          </a:solidFill>
                          <a:latin typeface="Times New Roman"/>
                          <a:cs typeface="Times New Roman"/>
                        </a:rPr>
                        <a:t>s(m)</a:t>
                      </a:r>
                      <a:endParaRPr sz="3100" dirty="0">
                        <a:latin typeface="Times New Roman"/>
                        <a:cs typeface="Times New Roman"/>
                      </a:endParaRPr>
                    </a:p>
                  </a:txBody>
                  <a:tcPr marL="0" marR="0" marT="0" marB="0">
                    <a:lnB w="9525">
                      <a:solidFill>
                        <a:srgbClr val="000000"/>
                      </a:solidFill>
                      <a:prstDash val="solid"/>
                    </a:lnB>
                  </a:tcPr>
                </a:tc>
                <a:tc>
                  <a:txBody>
                    <a:bodyPr/>
                    <a:lstStyle/>
                    <a:p>
                      <a:pPr marL="636270">
                        <a:lnSpc>
                          <a:spcPts val="3279"/>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9525">
                      <a:solidFill>
                        <a:srgbClr val="000000"/>
                      </a:solidFill>
                      <a:prstDash val="solid"/>
                    </a:lnB>
                  </a:tcPr>
                </a:tc>
                <a:tc>
                  <a:txBody>
                    <a:bodyPr/>
                    <a:lstStyle/>
                    <a:p>
                      <a:pPr marR="21590" algn="ctr">
                        <a:lnSpc>
                          <a:spcPts val="3279"/>
                        </a:lnSpc>
                      </a:pPr>
                      <a:r>
                        <a:rPr lang="en-US" sz="3100" b="1" spc="25" dirty="0">
                          <a:solidFill>
                            <a:srgbClr val="010103"/>
                          </a:solidFill>
                          <a:latin typeface="Times New Roman"/>
                          <a:cs typeface="Times New Roman"/>
                        </a:rPr>
                        <a:t>C</a:t>
                      </a:r>
                      <a:r>
                        <a:rPr sz="3100" b="1" spc="25" dirty="0">
                          <a:solidFill>
                            <a:srgbClr val="010103"/>
                          </a:solidFill>
                          <a:latin typeface="Times New Roman"/>
                          <a:cs typeface="Times New Roman"/>
                        </a:rPr>
                        <a:t>i</a:t>
                      </a:r>
                      <a:endParaRPr sz="3100" dirty="0">
                        <a:latin typeface="Times New Roman"/>
                        <a:cs typeface="Times New Roman"/>
                      </a:endParaRPr>
                    </a:p>
                  </a:txBody>
                  <a:tcPr marL="0" marR="0" marT="0" marB="0">
                    <a:lnB w="9525">
                      <a:solidFill>
                        <a:srgbClr val="000000"/>
                      </a:solidFill>
                      <a:prstDash val="solid"/>
                    </a:lnB>
                  </a:tcPr>
                </a:tc>
                <a:tc>
                  <a:txBody>
                    <a:bodyPr/>
                    <a:lstStyle/>
                    <a:p>
                      <a:pPr marR="417830" algn="r">
                        <a:lnSpc>
                          <a:spcPts val="3279"/>
                        </a:lnSpc>
                      </a:pPr>
                      <a:r>
                        <a:rPr sz="3100" b="1" spc="60" dirty="0">
                          <a:solidFill>
                            <a:srgbClr val="010103"/>
                          </a:solidFill>
                          <a:latin typeface="Times New Roman"/>
                          <a:cs typeface="Times New Roman"/>
                        </a:rPr>
                        <a:t>Di</a:t>
                      </a:r>
                      <a:endParaRPr sz="3100">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105411">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8585">
                        <a:lnSpc>
                          <a:spcPct val="100000"/>
                        </a:lnSpc>
                        <a:spcBef>
                          <a:spcPts val="840"/>
                        </a:spcBef>
                      </a:pPr>
                      <a:r>
                        <a:rPr sz="3200" b="1" spc="60" dirty="0">
                          <a:solidFill>
                            <a:srgbClr val="010103"/>
                          </a:solidFill>
                          <a:latin typeface="Times New Roman"/>
                          <a:cs typeface="Times New Roman"/>
                        </a:rPr>
                        <a:t>Tl</a:t>
                      </a:r>
                      <a:endParaRPr sz="3200">
                        <a:latin typeface="Times New Roman"/>
                        <a:cs typeface="Times New Roman"/>
                      </a:endParaRPr>
                    </a:p>
                  </a:txBody>
                  <a:tcPr marL="0" marR="0" marT="106680" marB="0">
                    <a:lnT w="9525">
                      <a:solidFill>
                        <a:srgbClr val="000000"/>
                      </a:solidFill>
                      <a:prstDash val="solid"/>
                    </a:lnT>
                    <a:lnB w="9525">
                      <a:solidFill>
                        <a:srgbClr val="000000"/>
                      </a:solidFill>
                      <a:prstDash val="solid"/>
                    </a:lnB>
                  </a:tcPr>
                </a:tc>
                <a:tc>
                  <a:txBody>
                    <a:bodyPr/>
                    <a:lstStyle/>
                    <a:p>
                      <a:pPr marL="640080">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algn="ctr">
                        <a:lnSpc>
                          <a:spcPct val="100000"/>
                        </a:lnSpc>
                        <a:spcBef>
                          <a:spcPts val="1040"/>
                        </a:spcBef>
                      </a:pPr>
                      <a:r>
                        <a:rPr sz="3100" b="1" spc="95" dirty="0">
                          <a:solidFill>
                            <a:srgbClr val="010103"/>
                          </a:solidFill>
                          <a:latin typeface="Times New Roman"/>
                          <a:cs typeface="Times New Roman"/>
                        </a:rPr>
                        <a:t>10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4020" algn="r">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855">
                        <a:lnSpc>
                          <a:spcPct val="100000"/>
                        </a:lnSpc>
                        <a:spcBef>
                          <a:spcPts val="1005"/>
                        </a:spcBef>
                      </a:pPr>
                      <a:r>
                        <a:rPr sz="3100" b="1" spc="80" dirty="0">
                          <a:solidFill>
                            <a:srgbClr val="010103"/>
                          </a:solidFill>
                          <a:latin typeface="Times New Roman"/>
                          <a:cs typeface="Times New Roman"/>
                        </a:rPr>
                        <a:t>T2</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L="641350">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algn="ctr">
                        <a:lnSpc>
                          <a:spcPct val="100000"/>
                        </a:lnSpc>
                        <a:spcBef>
                          <a:spcPts val="1005"/>
                        </a:spcBef>
                      </a:pPr>
                      <a:r>
                        <a:rPr sz="3100" b="1" spc="95" dirty="0">
                          <a:solidFill>
                            <a:srgbClr val="010103"/>
                          </a:solidFill>
                          <a:latin typeface="Times New Roman"/>
                          <a:cs typeface="Times New Roman"/>
                        </a:rPr>
                        <a:t>15</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R="413384" algn="r">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73025">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855">
                        <a:lnSpc>
                          <a:spcPct val="100000"/>
                        </a:lnSpc>
                        <a:spcBef>
                          <a:spcPts val="1040"/>
                        </a:spcBef>
                      </a:pPr>
                      <a:r>
                        <a:rPr sz="3100" b="1" spc="95" dirty="0">
                          <a:solidFill>
                            <a:srgbClr val="010103"/>
                          </a:solidFill>
                          <a:latin typeface="Times New Roman"/>
                          <a:cs typeface="Times New Roman"/>
                        </a:rPr>
                        <a:t>T3</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642620">
                        <a:lnSpc>
                          <a:spcPct val="100000"/>
                        </a:lnSpc>
                        <a:spcBef>
                          <a:spcPts val="1040"/>
                        </a:spcBef>
                      </a:pPr>
                      <a:r>
                        <a:rPr sz="3100" b="1" spc="65" dirty="0">
                          <a:solidFill>
                            <a:srgbClr val="010103"/>
                          </a:solidFill>
                          <a:latin typeface="Times New Roman"/>
                          <a:cs typeface="Times New Roman"/>
                        </a:rPr>
                        <a:t>50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1270" algn="ctr">
                        <a:lnSpc>
                          <a:spcPct val="100000"/>
                        </a:lnSpc>
                        <a:spcBef>
                          <a:spcPts val="1040"/>
                        </a:spcBef>
                      </a:pPr>
                      <a:r>
                        <a:rPr sz="3100" b="1" spc="80" dirty="0">
                          <a:solidFill>
                            <a:srgbClr val="010103"/>
                          </a:solidFill>
                          <a:latin typeface="Times New Roman"/>
                          <a:cs typeface="Times New Roman"/>
                        </a:rPr>
                        <a:t>05</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5290" algn="r">
                        <a:lnSpc>
                          <a:spcPct val="100000"/>
                        </a:lnSpc>
                        <a:spcBef>
                          <a:spcPts val="1040"/>
                        </a:spcBef>
                      </a:pPr>
                      <a:r>
                        <a:rPr sz="3100" b="1" spc="65" dirty="0">
                          <a:solidFill>
                            <a:srgbClr val="010103"/>
                          </a:solidFill>
                          <a:latin typeface="Times New Roman"/>
                          <a:cs typeface="Times New Roman"/>
                        </a:rPr>
                        <a:t>50</a:t>
                      </a:r>
                      <a:endParaRPr sz="3100" dirty="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5" name="object 5"/>
          <p:cNvSpPr txBox="1"/>
          <p:nvPr/>
        </p:nvSpPr>
        <p:spPr>
          <a:xfrm>
            <a:off x="455789" y="1469419"/>
            <a:ext cx="8424545" cy="2197396"/>
          </a:xfrm>
          <a:prstGeom prst="rect">
            <a:avLst/>
          </a:prstGeom>
        </p:spPr>
        <p:txBody>
          <a:bodyPr vert="horz" wrap="square" lIns="0" tIns="131445" rIns="0" bIns="0" rtlCol="0">
            <a:spAutoFit/>
          </a:bodyPr>
          <a:lstStyle/>
          <a:p>
            <a:pPr marL="330192" indent="-317492">
              <a:spcBef>
                <a:spcPts val="10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Static</a:t>
            </a:r>
            <a:r>
              <a:rPr sz="3100" spc="22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Priority</a:t>
            </a:r>
            <a:r>
              <a:rPr sz="3100" spc="37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Driven</a:t>
            </a:r>
            <a:r>
              <a:rPr sz="3100" spc="255" dirty="0">
                <a:solidFill>
                  <a:srgbClr val="073107"/>
                </a:solidFill>
                <a:latin typeface="Arial" panose="020B0604020202020204" pitchFamily="34" charset="0"/>
                <a:cs typeface="Arial" panose="020B0604020202020204" pitchFamily="34" charset="0"/>
              </a:rPr>
              <a:t> </a:t>
            </a:r>
            <a:r>
              <a:rPr sz="3100" spc="-11" dirty="0">
                <a:solidFill>
                  <a:srgbClr val="073107"/>
                </a:solidFill>
                <a:latin typeface="Arial" panose="020B0604020202020204" pitchFamily="34" charset="0"/>
                <a:cs typeface="Arial" panose="020B0604020202020204" pitchFamily="34" charset="0"/>
              </a:rPr>
              <a:t>Scheduling</a:t>
            </a:r>
            <a:endParaRPr sz="3100" dirty="0">
              <a:latin typeface="Arial" panose="020B0604020202020204" pitchFamily="34" charset="0"/>
              <a:cs typeface="Arial" panose="020B0604020202020204" pitchFamily="34" charset="0"/>
            </a:endParaRPr>
          </a:p>
          <a:p>
            <a:pPr marL="330192" indent="-317492">
              <a:spcBef>
                <a:spcPts val="9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Priority</a:t>
            </a:r>
            <a:r>
              <a:rPr sz="3100" spc="34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assigned</a:t>
            </a:r>
            <a:r>
              <a:rPr sz="3100" spc="35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based</a:t>
            </a:r>
            <a:r>
              <a:rPr sz="3100" spc="27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on</a:t>
            </a:r>
            <a:r>
              <a:rPr sz="3100" spc="8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the</a:t>
            </a:r>
            <a:r>
              <a:rPr sz="3100" spc="24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period</a:t>
            </a:r>
            <a:r>
              <a:rPr sz="3100" spc="255" dirty="0">
                <a:solidFill>
                  <a:srgbClr val="073107"/>
                </a:solidFill>
                <a:latin typeface="Arial" panose="020B0604020202020204" pitchFamily="34" charset="0"/>
                <a:cs typeface="Arial" panose="020B0604020202020204" pitchFamily="34" charset="0"/>
              </a:rPr>
              <a:t> </a:t>
            </a:r>
            <a:r>
              <a:rPr sz="3100" spc="51" dirty="0">
                <a:solidFill>
                  <a:srgbClr val="073107"/>
                </a:solidFill>
                <a:latin typeface="Arial" panose="020B0604020202020204" pitchFamily="34" charset="0"/>
                <a:cs typeface="Arial" panose="020B0604020202020204" pitchFamily="34" charset="0"/>
              </a:rPr>
              <a:t>of</a:t>
            </a:r>
            <a:r>
              <a:rPr sz="3100" spc="9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each</a:t>
            </a:r>
            <a:r>
              <a:rPr sz="3100" spc="195" dirty="0">
                <a:solidFill>
                  <a:srgbClr val="073107"/>
                </a:solidFill>
                <a:latin typeface="Arial" panose="020B0604020202020204" pitchFamily="34" charset="0"/>
                <a:cs typeface="Arial" panose="020B0604020202020204" pitchFamily="34" charset="0"/>
              </a:rPr>
              <a:t> </a:t>
            </a:r>
            <a:r>
              <a:rPr sz="3100" spc="-20" dirty="0">
                <a:solidFill>
                  <a:srgbClr val="0731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436869">
              <a:spcBef>
                <a:spcPts val="795"/>
              </a:spcBef>
              <a:tabLst>
                <a:tab pos="732136" algn="l"/>
              </a:tabLst>
            </a:pPr>
            <a:r>
              <a:rPr sz="2700" spc="-51" dirty="0">
                <a:solidFill>
                  <a:srgbClr val="073107"/>
                </a:solidFill>
                <a:latin typeface="Arial" panose="020B0604020202020204" pitchFamily="34" charset="0"/>
                <a:cs typeface="Arial" panose="020B0604020202020204" pitchFamily="34" charset="0"/>
              </a:rPr>
              <a:t>-</a:t>
            </a:r>
            <a:r>
              <a:rPr sz="2700" dirty="0">
                <a:solidFill>
                  <a:srgbClr val="073107"/>
                </a:solidFill>
                <a:latin typeface="Arial" panose="020B0604020202020204" pitchFamily="34" charset="0"/>
                <a:cs typeface="Arial" panose="020B0604020202020204" pitchFamily="34" charset="0"/>
              </a:rPr>
              <a:t>	Shorter</a:t>
            </a:r>
            <a:r>
              <a:rPr sz="2700" spc="200" dirty="0">
                <a:solidFill>
                  <a:srgbClr val="073107"/>
                </a:solidFill>
                <a:latin typeface="Arial" panose="020B0604020202020204" pitchFamily="34" charset="0"/>
                <a:cs typeface="Arial" panose="020B0604020202020204" pitchFamily="34" charset="0"/>
              </a:rPr>
              <a:t> </a:t>
            </a:r>
            <a:r>
              <a:rPr sz="2700" spc="71" dirty="0">
                <a:solidFill>
                  <a:srgbClr val="073107"/>
                </a:solidFill>
                <a:latin typeface="Arial" panose="020B0604020202020204" pitchFamily="34" charset="0"/>
                <a:cs typeface="Arial" panose="020B0604020202020204" pitchFamily="34" charset="0"/>
              </a:rPr>
              <a:t>the</a:t>
            </a:r>
            <a:r>
              <a:rPr sz="2700" spc="5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period,</a:t>
            </a:r>
            <a:r>
              <a:rPr sz="2700" spc="24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higher</a:t>
            </a:r>
            <a:r>
              <a:rPr sz="2700" spc="185" dirty="0">
                <a:solidFill>
                  <a:srgbClr val="073107"/>
                </a:solidFill>
                <a:latin typeface="Arial" panose="020B0604020202020204" pitchFamily="34" charset="0"/>
                <a:cs typeface="Arial" panose="020B0604020202020204" pitchFamily="34" charset="0"/>
              </a:rPr>
              <a:t> </a:t>
            </a:r>
            <a:r>
              <a:rPr sz="2700" spc="60" dirty="0">
                <a:solidFill>
                  <a:srgbClr val="073107"/>
                </a:solidFill>
                <a:latin typeface="Arial" panose="020B0604020202020204" pitchFamily="34" charset="0"/>
                <a:cs typeface="Arial" panose="020B0604020202020204" pitchFamily="34" charset="0"/>
              </a:rPr>
              <a:t>the</a:t>
            </a:r>
            <a:r>
              <a:rPr sz="2700" spc="135" dirty="0">
                <a:solidFill>
                  <a:srgbClr val="073107"/>
                </a:solidFill>
                <a:latin typeface="Arial" panose="020B0604020202020204" pitchFamily="34" charset="0"/>
                <a:cs typeface="Arial" panose="020B0604020202020204" pitchFamily="34" charset="0"/>
              </a:rPr>
              <a:t> </a:t>
            </a:r>
            <a:r>
              <a:rPr sz="2700" spc="-11" dirty="0">
                <a:solidFill>
                  <a:srgbClr val="073107"/>
                </a:solidFill>
                <a:latin typeface="Arial" panose="020B0604020202020204" pitchFamily="34" charset="0"/>
                <a:cs typeface="Arial" panose="020B0604020202020204" pitchFamily="34" charset="0"/>
              </a:rPr>
              <a:t>priority</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29200" y="3836731"/>
            <a:ext cx="2748687" cy="875580"/>
          </a:xfrm>
          <a:prstGeom prst="rect">
            <a:avLst/>
          </a:prstGeom>
        </p:spPr>
      </p:pic>
      <p:sp>
        <p:nvSpPr>
          <p:cNvPr id="3" name="object 3"/>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4" name="object 4"/>
          <p:cNvSpPr txBox="1"/>
          <p:nvPr/>
        </p:nvSpPr>
        <p:spPr>
          <a:xfrm>
            <a:off x="501533" y="1472730"/>
            <a:ext cx="8611663" cy="4111510"/>
          </a:xfrm>
          <a:prstGeom prst="rect">
            <a:avLst/>
          </a:prstGeom>
        </p:spPr>
        <p:txBody>
          <a:bodyPr vert="horz" wrap="square" lIns="0" tIns="133985" rIns="0" bIns="0" rtlCol="0">
            <a:spAutoFit/>
          </a:bodyPr>
          <a:lstStyle/>
          <a:p>
            <a:pPr marL="330826" indent="-318127">
              <a:spcBef>
                <a:spcPts val="1055"/>
              </a:spcBef>
              <a:buClr>
                <a:srgbClr val="956605"/>
              </a:buClr>
              <a:buChar char="•"/>
              <a:tabLst>
                <a:tab pos="330826" algn="l"/>
              </a:tabLst>
            </a:pPr>
            <a:r>
              <a:rPr lang="en-US" sz="3051" spc="75" dirty="0">
                <a:solidFill>
                  <a:srgbClr val="072F07"/>
                </a:solidFill>
                <a:latin typeface="Arial" panose="020B0604020202020204" pitchFamily="34" charset="0"/>
                <a:cs typeface="Arial" panose="020B0604020202020204" pitchFamily="34" charset="0"/>
              </a:rPr>
              <a:t>Value of </a:t>
            </a:r>
            <a:r>
              <a:rPr lang="en-US" sz="3051" dirty="0">
                <a:solidFill>
                  <a:srgbClr val="072F07"/>
                </a:solidFill>
                <a:latin typeface="Arial" panose="020B0604020202020204" pitchFamily="34" charset="0"/>
                <a:cs typeface="Arial" panose="020B0604020202020204" pitchFamily="34" charset="0"/>
              </a:rPr>
              <a:t>                  </a:t>
            </a:r>
            <a:r>
              <a:rPr lang="en-US" sz="3051" spc="35" dirty="0">
                <a:solidFill>
                  <a:srgbClr val="072F07"/>
                </a:solidFill>
                <a:latin typeface="Arial" panose="020B0604020202020204" pitchFamily="34" charset="0"/>
                <a:cs typeface="Arial" panose="020B0604020202020204" pitchFamily="34" charset="0"/>
              </a:rPr>
              <a:t>is</a:t>
            </a:r>
            <a:r>
              <a:rPr sz="3051" spc="115" dirty="0">
                <a:solidFill>
                  <a:srgbClr val="072F07"/>
                </a:solidFill>
                <a:latin typeface="Arial" panose="020B0604020202020204" pitchFamily="34" charset="0"/>
                <a:cs typeface="Arial" panose="020B0604020202020204" pitchFamily="34" charset="0"/>
              </a:rPr>
              <a:t> </a:t>
            </a:r>
            <a:r>
              <a:rPr sz="3051" spc="40" dirty="0">
                <a:solidFill>
                  <a:srgbClr val="072F07"/>
                </a:solidFill>
                <a:latin typeface="Arial" panose="020B0604020202020204" pitchFamily="34" charset="0"/>
                <a:cs typeface="Arial" panose="020B0604020202020204" pitchFamily="34" charset="0"/>
              </a:rPr>
              <a:t>0.780</a:t>
            </a:r>
            <a:endParaRPr sz="3051" dirty="0">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60" dirty="0">
                <a:solidFill>
                  <a:srgbClr val="072F07"/>
                </a:solidFill>
                <a:latin typeface="Arial" panose="020B0604020202020204" pitchFamily="34" charset="0"/>
                <a:cs typeface="Arial" panose="020B0604020202020204" pitchFamily="34" charset="0"/>
              </a:rPr>
              <a:t>Processor Utilization for m task</a:t>
            </a:r>
          </a:p>
          <a:p>
            <a:pPr marL="332097" indent="-319397">
              <a:spcBef>
                <a:spcPts val="960"/>
              </a:spcBef>
              <a:buClr>
                <a:srgbClr val="956605"/>
              </a:buClr>
              <a:buChar char="•"/>
              <a:tabLst>
                <a:tab pos="332097" algn="l"/>
              </a:tabLst>
            </a:pPr>
            <a:r>
              <a:rPr sz="3051" spc="60" dirty="0">
                <a:solidFill>
                  <a:srgbClr val="072F07"/>
                </a:solidFill>
                <a:latin typeface="Arial" panose="020B0604020202020204" pitchFamily="34" charset="0"/>
                <a:cs typeface="Arial" panose="020B0604020202020204" pitchFamily="34" charset="0"/>
              </a:rPr>
              <a:t>10/30+15/40+5/50</a:t>
            </a:r>
            <a:r>
              <a:rPr sz="3051" spc="204" dirty="0">
                <a:solidFill>
                  <a:srgbClr val="072F07"/>
                </a:solidFill>
                <a:latin typeface="Arial" panose="020B0604020202020204" pitchFamily="34" charset="0"/>
                <a:cs typeface="Arial" panose="020B0604020202020204" pitchFamily="34" charset="0"/>
              </a:rPr>
              <a:t> </a:t>
            </a:r>
            <a:r>
              <a:rPr sz="2951" spc="-805" dirty="0">
                <a:solidFill>
                  <a:srgbClr val="072F07"/>
                </a:solidFill>
                <a:latin typeface="Arial" panose="020B0604020202020204" pitchFamily="34" charset="0"/>
                <a:cs typeface="Arial" panose="020B0604020202020204" pitchFamily="34" charset="0"/>
              </a:rPr>
              <a:t>==</a:t>
            </a:r>
            <a:r>
              <a:rPr sz="2951" spc="160"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0.808</a:t>
            </a:r>
            <a:endParaRPr lang="en-US" sz="3051" spc="55" dirty="0">
              <a:solidFill>
                <a:srgbClr val="072F07"/>
              </a:solidFill>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55" dirty="0">
                <a:solidFill>
                  <a:srgbClr val="072F07"/>
                </a:solidFill>
                <a:latin typeface="Arial" panose="020B0604020202020204" pitchFamily="34" charset="0"/>
                <a:cs typeface="Arial" panose="020B0604020202020204" pitchFamily="34" charset="0"/>
              </a:rPr>
              <a:t>Formula for Rate Monotonic</a:t>
            </a:r>
          </a:p>
          <a:p>
            <a:pPr marL="332097" indent="-319397">
              <a:spcBef>
                <a:spcPts val="960"/>
              </a:spcBef>
              <a:buClr>
                <a:srgbClr val="956605"/>
              </a:buClr>
              <a:buChar char="•"/>
              <a:tabLst>
                <a:tab pos="332097" algn="l"/>
              </a:tabLst>
            </a:pPr>
            <a:endParaRPr sz="3051" dirty="0">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r>
              <a:rPr sz="3051" spc="60" dirty="0">
                <a:solidFill>
                  <a:srgbClr val="072F07"/>
                </a:solidFill>
                <a:latin typeface="Arial" panose="020B0604020202020204" pitchFamily="34" charset="0"/>
                <a:cs typeface="Arial" panose="020B0604020202020204" pitchFamily="34" charset="0"/>
              </a:rPr>
              <a:t>Schedulability</a:t>
            </a:r>
            <a:r>
              <a:rPr sz="3051" spc="-1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Anaylsis</a:t>
            </a:r>
            <a:endParaRPr sz="3051" dirty="0">
              <a:latin typeface="Arial" panose="020B0604020202020204" pitchFamily="34" charset="0"/>
              <a:cs typeface="Arial" panose="020B0604020202020204" pitchFamily="34" charset="0"/>
            </a:endParaRPr>
          </a:p>
          <a:p>
            <a:pPr marL="436234">
              <a:spcBef>
                <a:spcPts val="805"/>
              </a:spcBef>
              <a:tabLst>
                <a:tab pos="733407" algn="l"/>
              </a:tabLst>
            </a:pPr>
            <a:r>
              <a:rPr sz="2700" spc="-51" dirty="0">
                <a:solidFill>
                  <a:srgbClr val="072F07"/>
                </a:solidFill>
                <a:latin typeface="Arial" panose="020B0604020202020204" pitchFamily="34" charset="0"/>
                <a:cs typeface="Arial" panose="020B0604020202020204" pitchFamily="34" charset="0"/>
              </a:rPr>
              <a:t>-</a:t>
            </a:r>
            <a:r>
              <a:rPr sz="2700" dirty="0">
                <a:solidFill>
                  <a:srgbClr val="072F07"/>
                </a:solidFill>
                <a:latin typeface="Arial" panose="020B0604020202020204" pitchFamily="34" charset="0"/>
                <a:cs typeface="Arial" panose="020B0604020202020204" pitchFamily="34" charset="0"/>
              </a:rPr>
              <a:t>	Task</a:t>
            </a:r>
            <a:r>
              <a:rPr sz="2700" spc="225" dirty="0">
                <a:solidFill>
                  <a:srgbClr val="072F07"/>
                </a:solidFill>
                <a:latin typeface="Arial" panose="020B0604020202020204" pitchFamily="34" charset="0"/>
                <a:cs typeface="Arial" panose="020B0604020202020204" pitchFamily="34" charset="0"/>
              </a:rPr>
              <a:t> </a:t>
            </a:r>
            <a:r>
              <a:rPr sz="2700" dirty="0">
                <a:solidFill>
                  <a:srgbClr val="072F07"/>
                </a:solidFill>
                <a:latin typeface="Arial" panose="020B0604020202020204" pitchFamily="34" charset="0"/>
                <a:cs typeface="Arial" panose="020B0604020202020204" pitchFamily="34" charset="0"/>
              </a:rPr>
              <a:t>not</a:t>
            </a:r>
            <a:r>
              <a:rPr sz="2700" spc="105" dirty="0">
                <a:solidFill>
                  <a:srgbClr val="072F07"/>
                </a:solidFill>
                <a:latin typeface="Arial" panose="020B0604020202020204" pitchFamily="34" charset="0"/>
                <a:cs typeface="Arial" panose="020B0604020202020204" pitchFamily="34" charset="0"/>
              </a:rPr>
              <a:t> </a:t>
            </a:r>
            <a:r>
              <a:rPr sz="2700" spc="-11" dirty="0">
                <a:solidFill>
                  <a:srgbClr val="072F07"/>
                </a:solidFill>
                <a:latin typeface="Arial" panose="020B0604020202020204" pitchFamily="34" charset="0"/>
                <a:cs typeface="Arial" panose="020B0604020202020204" pitchFamily="34" charset="0"/>
              </a:rPr>
              <a:t>schedulable</a:t>
            </a:r>
            <a:r>
              <a:rPr lang="en-US" sz="2700" spc="-11" dirty="0">
                <a:solidFill>
                  <a:srgbClr val="072F07"/>
                </a:solidFill>
                <a:latin typeface="Arial" panose="020B0604020202020204" pitchFamily="34" charset="0"/>
                <a:cs typeface="Arial" panose="020B0604020202020204" pitchFamily="34" charset="0"/>
              </a:rPr>
              <a:t> as 0.808 &gt; 0.780</a:t>
            </a:r>
            <a:endParaRPr sz="2700" dirty="0">
              <a:latin typeface="Arial" panose="020B0604020202020204" pitchFamily="34" charset="0"/>
              <a:cs typeface="Arial" panose="020B0604020202020204" pitchFamily="34" charset="0"/>
            </a:endParaRPr>
          </a:p>
        </p:txBody>
      </p:sp>
      <p:pic>
        <p:nvPicPr>
          <p:cNvPr id="5" name="object 2">
            <a:extLst>
              <a:ext uri="{FF2B5EF4-FFF2-40B4-BE49-F238E27FC236}">
                <a16:creationId xmlns:a16="http://schemas.microsoft.com/office/drawing/2014/main" id="{10C63609-773D-6F8D-2B05-F0EE74FF6FDE}"/>
              </a:ext>
            </a:extLst>
          </p:cNvPr>
          <p:cNvPicPr/>
          <p:nvPr/>
        </p:nvPicPr>
        <p:blipFill rotWithShape="1">
          <a:blip r:embed="rId2" cstate="print"/>
          <a:srcRect r="66786"/>
          <a:stretch/>
        </p:blipFill>
        <p:spPr>
          <a:xfrm>
            <a:off x="6632875" y="2089223"/>
            <a:ext cx="912936" cy="875580"/>
          </a:xfrm>
          <a:prstGeom prst="rect">
            <a:avLst/>
          </a:prstGeom>
        </p:spPr>
      </p:pic>
      <p:pic>
        <p:nvPicPr>
          <p:cNvPr id="6" name="object 2">
            <a:extLst>
              <a:ext uri="{FF2B5EF4-FFF2-40B4-BE49-F238E27FC236}">
                <a16:creationId xmlns:a16="http://schemas.microsoft.com/office/drawing/2014/main" id="{5B7FDB7A-4FC4-0EA1-9D8F-33CC0FA888BF}"/>
              </a:ext>
            </a:extLst>
          </p:cNvPr>
          <p:cNvPicPr/>
          <p:nvPr/>
        </p:nvPicPr>
        <p:blipFill rotWithShape="1">
          <a:blip r:embed="rId2" cstate="print"/>
          <a:srcRect l="42739" b="30516"/>
          <a:stretch/>
        </p:blipFill>
        <p:spPr>
          <a:xfrm>
            <a:off x="2286000" y="1472730"/>
            <a:ext cx="1573925" cy="608387"/>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74DA-381E-2E75-4358-D32E11152BA4}"/>
              </a:ext>
            </a:extLst>
          </p:cNvPr>
          <p:cNvSpPr>
            <a:spLocks noGrp="1"/>
          </p:cNvSpPr>
          <p:nvPr>
            <p:ph type="title"/>
          </p:nvPr>
        </p:nvSpPr>
        <p:spPr/>
        <p:txBody>
          <a:bodyPr>
            <a:normAutofit/>
          </a:bodyPr>
          <a:lstStyle/>
          <a:p>
            <a:r>
              <a:rPr lang="en-US" sz="4500" b="1" dirty="0">
                <a:solidFill>
                  <a:srgbClr val="002060"/>
                </a:solidFill>
              </a:rPr>
              <a:t>Earliest Deadline First</a:t>
            </a:r>
          </a:p>
        </p:txBody>
      </p:sp>
      <p:sp>
        <p:nvSpPr>
          <p:cNvPr id="3" name="Content Placeholder 2">
            <a:extLst>
              <a:ext uri="{FF2B5EF4-FFF2-40B4-BE49-F238E27FC236}">
                <a16:creationId xmlns:a16="http://schemas.microsoft.com/office/drawing/2014/main" id="{70D27417-C77A-BB8D-F5B7-5D560D94194D}"/>
              </a:ext>
            </a:extLst>
          </p:cNvPr>
          <p:cNvSpPr>
            <a:spLocks noGrp="1"/>
          </p:cNvSpPr>
          <p:nvPr>
            <p:ph idx="1"/>
          </p:nvPr>
        </p:nvSpPr>
        <p:spPr/>
        <p:txBody>
          <a:bodyPr/>
          <a:lstStyle/>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(EDF) is dynamic priority scheduling algorithm for real time embedded systems.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selects a task according to its deadline such that a task with earliest deadline has higher priority than others.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It means priority of a task is inversely proportional to its absolute deadline. Since absolute deadline of a task depends on the current instant of time so every instant is a scheduling event in EDF as deadline of task changes with time.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A task which has a higher priority due to earliest deadline at one instant it may have low priority at next instant due to early deadline of another task.</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EDF typically executes in preemptive mode i.e. currently executing task is preempted whenever another task with earliest deadline becomes active.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1459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3419" y="659280"/>
            <a:ext cx="505587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Earliest Deadline First</a:t>
            </a:r>
          </a:p>
        </p:txBody>
      </p:sp>
      <p:sp>
        <p:nvSpPr>
          <p:cNvPr id="3" name="object 3"/>
          <p:cNvSpPr txBox="1"/>
          <p:nvPr/>
        </p:nvSpPr>
        <p:spPr>
          <a:xfrm>
            <a:off x="833287" y="1540210"/>
            <a:ext cx="7929713" cy="490519"/>
          </a:xfrm>
          <a:prstGeom prst="rect">
            <a:avLst/>
          </a:prstGeom>
        </p:spPr>
        <p:txBody>
          <a:bodyPr vert="horz" wrap="square" lIns="0" tIns="13335" rIns="0" bIns="0" rtlCol="0">
            <a:spAutoFit/>
          </a:bodyPr>
          <a:lstStyle/>
          <a:p>
            <a:pPr marL="330826" indent="-318127">
              <a:spcBef>
                <a:spcPts val="105"/>
              </a:spcBef>
              <a:buClr>
                <a:srgbClr val="956607"/>
              </a:buClr>
              <a:buChar char="•"/>
              <a:tabLst>
                <a:tab pos="330826" algn="l"/>
              </a:tabLst>
            </a:pPr>
            <a:r>
              <a:rPr sz="3100" spc="55" dirty="0">
                <a:solidFill>
                  <a:srgbClr val="052F05"/>
                </a:solidFill>
                <a:latin typeface="Arial" panose="020B0604020202020204" pitchFamily="34" charset="0"/>
                <a:cs typeface="Arial" panose="020B0604020202020204" pitchFamily="34" charset="0"/>
              </a:rPr>
              <a:t>CPU</a:t>
            </a:r>
            <a:r>
              <a:rPr sz="3100" spc="15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Utilization</a:t>
            </a:r>
            <a:r>
              <a:rPr sz="3100" spc="2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should</a:t>
            </a:r>
            <a:r>
              <a:rPr sz="3100" spc="3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a:t>
            </a:r>
            <a:r>
              <a:rPr sz="3100" spc="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less</a:t>
            </a:r>
            <a:r>
              <a:rPr sz="3100" spc="9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than</a:t>
            </a:r>
            <a:r>
              <a:rPr sz="3100" spc="13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100%</a:t>
            </a:r>
            <a:endParaRPr sz="3100" dirty="0">
              <a:latin typeface="Arial" panose="020B0604020202020204" pitchFamily="34" charset="0"/>
              <a:cs typeface="Arial" panose="020B0604020202020204" pitchFamily="34" charset="0"/>
            </a:endParaRPr>
          </a:p>
        </p:txBody>
      </p:sp>
      <p:sp>
        <p:nvSpPr>
          <p:cNvPr id="32" name="object 32"/>
          <p:cNvSpPr txBox="1"/>
          <p:nvPr/>
        </p:nvSpPr>
        <p:spPr>
          <a:xfrm>
            <a:off x="867334" y="5252143"/>
            <a:ext cx="6371666" cy="916276"/>
          </a:xfrm>
          <a:prstGeom prst="rect">
            <a:avLst/>
          </a:prstGeom>
        </p:spPr>
        <p:txBody>
          <a:bodyPr vert="horz" wrap="square" lIns="0" tIns="13335" rIns="0" bIns="0" rtlCol="0">
            <a:spAutoFit/>
          </a:bodyPr>
          <a:lstStyle/>
          <a:p>
            <a:pPr marL="330192" indent="-317492">
              <a:spcBef>
                <a:spcPts val="1035"/>
              </a:spcBef>
              <a:buClr>
                <a:srgbClr val="956605"/>
              </a:buClr>
              <a:buChar char="•"/>
              <a:tabLst>
                <a:tab pos="330192" algn="l"/>
              </a:tabLst>
            </a:pPr>
            <a:r>
              <a:rPr lang="en-US" sz="2800" spc="60" dirty="0">
                <a:solidFill>
                  <a:srgbClr val="072F07"/>
                </a:solidFill>
                <a:latin typeface="Arial" panose="020B0604020202020204" pitchFamily="34" charset="0"/>
                <a:cs typeface="Arial" panose="020B0604020202020204" pitchFamily="34" charset="0"/>
              </a:rPr>
              <a:t>Schedulability</a:t>
            </a:r>
            <a:r>
              <a:rPr lang="en-US" sz="2800" spc="-15" dirty="0">
                <a:solidFill>
                  <a:srgbClr val="072F07"/>
                </a:solidFill>
                <a:latin typeface="Arial" panose="020B0604020202020204" pitchFamily="34" charset="0"/>
                <a:cs typeface="Arial" panose="020B0604020202020204" pitchFamily="34" charset="0"/>
              </a:rPr>
              <a:t> </a:t>
            </a:r>
            <a:r>
              <a:rPr lang="en-US" sz="2800" spc="60" dirty="0">
                <a:solidFill>
                  <a:srgbClr val="072F07"/>
                </a:solidFill>
                <a:latin typeface="Arial" panose="020B0604020202020204" pitchFamily="34" charset="0"/>
                <a:cs typeface="Arial" panose="020B0604020202020204" pitchFamily="34" charset="0"/>
              </a:rPr>
              <a:t>Analysis</a:t>
            </a:r>
            <a:endParaRPr lang="en-US" sz="2800" dirty="0">
              <a:latin typeface="Arial" panose="020B0604020202020204" pitchFamily="34" charset="0"/>
              <a:cs typeface="Arial" panose="020B0604020202020204" pitchFamily="34" charset="0"/>
            </a:endParaRPr>
          </a:p>
          <a:p>
            <a:pPr marL="436234">
              <a:spcBef>
                <a:spcPts val="805"/>
              </a:spcBef>
              <a:tabLst>
                <a:tab pos="733407" algn="l"/>
              </a:tabLst>
            </a:pPr>
            <a:r>
              <a:rPr lang="en-US" sz="2400" spc="-51" dirty="0">
                <a:solidFill>
                  <a:srgbClr val="072F07"/>
                </a:solidFill>
                <a:latin typeface="Arial" panose="020B0604020202020204" pitchFamily="34" charset="0"/>
                <a:cs typeface="Arial" panose="020B0604020202020204" pitchFamily="34" charset="0"/>
              </a:rPr>
              <a:t>-</a:t>
            </a:r>
            <a:r>
              <a:rPr lang="en-US" sz="2400" dirty="0">
                <a:solidFill>
                  <a:srgbClr val="072F07"/>
                </a:solidFill>
                <a:latin typeface="Arial" panose="020B0604020202020204" pitchFamily="34" charset="0"/>
                <a:cs typeface="Arial" panose="020B0604020202020204" pitchFamily="34" charset="0"/>
              </a:rPr>
              <a:t>	Task</a:t>
            </a:r>
            <a:r>
              <a:rPr lang="en-US" sz="2400" spc="225" dirty="0">
                <a:solidFill>
                  <a:srgbClr val="072F07"/>
                </a:solidFill>
                <a:latin typeface="Arial" panose="020B0604020202020204" pitchFamily="34" charset="0"/>
                <a:cs typeface="Arial" panose="020B0604020202020204" pitchFamily="34" charset="0"/>
              </a:rPr>
              <a:t> is</a:t>
            </a:r>
            <a:r>
              <a:rPr lang="en-US" sz="2400" spc="105" dirty="0">
                <a:solidFill>
                  <a:srgbClr val="072F07"/>
                </a:solidFill>
                <a:latin typeface="Arial" panose="020B0604020202020204" pitchFamily="34" charset="0"/>
                <a:cs typeface="Arial" panose="020B0604020202020204" pitchFamily="34" charset="0"/>
              </a:rPr>
              <a:t> </a:t>
            </a:r>
            <a:r>
              <a:rPr lang="en-US" sz="2400" spc="-11" dirty="0">
                <a:solidFill>
                  <a:srgbClr val="072F07"/>
                </a:solidFill>
                <a:latin typeface="Arial" panose="020B0604020202020204" pitchFamily="34" charset="0"/>
                <a:cs typeface="Arial" panose="020B0604020202020204" pitchFamily="34" charset="0"/>
              </a:rPr>
              <a:t>schedulable</a:t>
            </a:r>
            <a:endParaRPr sz="2651"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D9EC3B11-8F3E-71F1-0C29-1C8E4253A097}"/>
              </a:ext>
            </a:extLst>
          </p:cNvPr>
          <p:cNvPicPr>
            <a:picLocks noChangeAspect="1"/>
          </p:cNvPicPr>
          <p:nvPr/>
        </p:nvPicPr>
        <p:blipFill>
          <a:blip r:embed="rId2"/>
          <a:stretch>
            <a:fillRect/>
          </a:stretch>
        </p:blipFill>
        <p:spPr>
          <a:xfrm>
            <a:off x="2362200" y="2241398"/>
            <a:ext cx="5391594" cy="2897578"/>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5934" y="5363912"/>
            <a:ext cx="2496723" cy="843491"/>
          </a:xfrm>
          <a:prstGeom prst="rect">
            <a:avLst/>
          </a:prstGeom>
        </p:spPr>
      </p:pic>
      <p:sp>
        <p:nvSpPr>
          <p:cNvPr id="3" name="object 3"/>
          <p:cNvSpPr/>
          <p:nvPr/>
        </p:nvSpPr>
        <p:spPr>
          <a:xfrm>
            <a:off x="668848" y="2090797"/>
            <a:ext cx="7806691" cy="0"/>
          </a:xfrm>
          <a:custGeom>
            <a:avLst/>
            <a:gdLst/>
            <a:ahLst/>
            <a:cxnLst/>
            <a:rect l="l" t="t" r="r" b="b"/>
            <a:pathLst>
              <a:path w="7806690">
                <a:moveTo>
                  <a:pt x="0" y="0"/>
                </a:moveTo>
                <a:lnTo>
                  <a:pt x="7806269" y="0"/>
                </a:lnTo>
              </a:path>
            </a:pathLst>
          </a:custGeom>
          <a:ln w="9168">
            <a:solidFill>
              <a:srgbClr val="00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668850" y="2258135"/>
          <a:ext cx="7807325" cy="4411920"/>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0000"/>
                    </a:ext>
                  </a:extLst>
                </a:gridCol>
                <a:gridCol w="1991359">
                  <a:extLst>
                    <a:ext uri="{9D8B030D-6E8A-4147-A177-3AD203B41FA5}">
                      <a16:colId xmlns:a16="http://schemas.microsoft.com/office/drawing/2014/main" val="20001"/>
                    </a:ext>
                  </a:extLst>
                </a:gridCol>
                <a:gridCol w="1352551">
                  <a:extLst>
                    <a:ext uri="{9D8B030D-6E8A-4147-A177-3AD203B41FA5}">
                      <a16:colId xmlns:a16="http://schemas.microsoft.com/office/drawing/2014/main" val="20002"/>
                    </a:ext>
                  </a:extLst>
                </a:gridCol>
                <a:gridCol w="83185">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1111885">
                  <a:extLst>
                    <a:ext uri="{9D8B030D-6E8A-4147-A177-3AD203B41FA5}">
                      <a16:colId xmlns:a16="http://schemas.microsoft.com/office/drawing/2014/main" val="20005"/>
                    </a:ext>
                  </a:extLst>
                </a:gridCol>
                <a:gridCol w="1017271">
                  <a:extLst>
                    <a:ext uri="{9D8B030D-6E8A-4147-A177-3AD203B41FA5}">
                      <a16:colId xmlns:a16="http://schemas.microsoft.com/office/drawing/2014/main" val="20006"/>
                    </a:ext>
                  </a:extLst>
                </a:gridCol>
                <a:gridCol w="243204">
                  <a:extLst>
                    <a:ext uri="{9D8B030D-6E8A-4147-A177-3AD203B41FA5}">
                      <a16:colId xmlns:a16="http://schemas.microsoft.com/office/drawing/2014/main" val="20007"/>
                    </a:ext>
                  </a:extLst>
                </a:gridCol>
              </a:tblGrid>
              <a:tr h="520065">
                <a:tc>
                  <a:txBody>
                    <a:bodyPr/>
                    <a:lstStyle/>
                    <a:p>
                      <a:pPr marL="109220">
                        <a:lnSpc>
                          <a:spcPts val="3335"/>
                        </a:lnSpc>
                      </a:pPr>
                      <a:r>
                        <a:rPr sz="3100" b="1" spc="45" dirty="0">
                          <a:solidFill>
                            <a:srgbClr val="010103"/>
                          </a:solidFill>
                          <a:latin typeface="Times New Roman"/>
                          <a:cs typeface="Times New Roman"/>
                        </a:rPr>
                        <a:t>Tasks</a:t>
                      </a:r>
                      <a:endParaRPr sz="3100">
                        <a:latin typeface="Times New Roman"/>
                        <a:cs typeface="Times New Roman"/>
                      </a:endParaRPr>
                    </a:p>
                  </a:txBody>
                  <a:tcPr marL="0" marR="0" marT="0" marB="0">
                    <a:lnB w="19050">
                      <a:solidFill>
                        <a:srgbClr val="000000"/>
                      </a:solidFill>
                      <a:prstDash val="solid"/>
                    </a:lnB>
                  </a:tcPr>
                </a:tc>
                <a:tc>
                  <a:txBody>
                    <a:bodyPr/>
                    <a:lstStyle/>
                    <a:p>
                      <a:pPr marL="637540">
                        <a:lnSpc>
                          <a:spcPts val="3335"/>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19050">
                      <a:solidFill>
                        <a:srgbClr val="000000"/>
                      </a:solidFill>
                      <a:prstDash val="solid"/>
                    </a:lnB>
                  </a:tcPr>
                </a:tc>
                <a:tc>
                  <a:txBody>
                    <a:bodyPr/>
                    <a:lstStyle/>
                    <a:p>
                      <a:pPr marR="24130" algn="r">
                        <a:lnSpc>
                          <a:spcPts val="3335"/>
                        </a:lnSpc>
                      </a:pPr>
                      <a:r>
                        <a:rPr sz="3100" b="1" spc="-25" dirty="0">
                          <a:solidFill>
                            <a:srgbClr val="010103"/>
                          </a:solidFill>
                          <a:latin typeface="Times New Roman"/>
                          <a:cs typeface="Times New Roman"/>
                        </a:rPr>
                        <a:t>Ei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marR="174625" algn="r">
                        <a:lnSpc>
                          <a:spcPts val="3335"/>
                        </a:lnSpc>
                      </a:pPr>
                      <a:r>
                        <a:rPr sz="3100" b="1" spc="30" dirty="0">
                          <a:solidFill>
                            <a:srgbClr val="010103"/>
                          </a:solidFill>
                          <a:latin typeface="Times New Roman"/>
                          <a:cs typeface="Times New Roman"/>
                        </a:rPr>
                        <a:t>Di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extLst>
                  <a:ext uri="{0D108BD9-81ED-4DB2-BD59-A6C34878D82A}">
                    <a16:rowId xmlns:a16="http://schemas.microsoft.com/office/drawing/2014/main" val="10000"/>
                  </a:ext>
                </a:extLst>
              </a:tr>
              <a:tr h="109855">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9220">
                        <a:lnSpc>
                          <a:spcPct val="100000"/>
                        </a:lnSpc>
                        <a:spcBef>
                          <a:spcPts val="890"/>
                        </a:spcBef>
                      </a:pPr>
                      <a:r>
                        <a:rPr sz="3200" b="1" spc="25" dirty="0">
                          <a:solidFill>
                            <a:srgbClr val="010103"/>
                          </a:solidFill>
                          <a:latin typeface="Times New Roman"/>
                          <a:cs typeface="Times New Roman"/>
                        </a:rPr>
                        <a:t>Tl</a:t>
                      </a:r>
                      <a:endParaRPr sz="3200">
                        <a:latin typeface="Times New Roman"/>
                        <a:cs typeface="Times New Roman"/>
                      </a:endParaRPr>
                    </a:p>
                  </a:txBody>
                  <a:tcPr marL="0" marR="0" marT="113031" marB="0">
                    <a:lnT w="9525">
                      <a:solidFill>
                        <a:srgbClr val="000000"/>
                      </a:solidFill>
                      <a:prstDash val="solid"/>
                    </a:lnT>
                    <a:lnB w="9525">
                      <a:solidFill>
                        <a:srgbClr val="000000"/>
                      </a:solidFill>
                      <a:prstDash val="solid"/>
                    </a:lnB>
                  </a:tcPr>
                </a:tc>
                <a:tc>
                  <a:txBody>
                    <a:bodyPr/>
                    <a:lstStyle/>
                    <a:p>
                      <a:pPr marL="641350">
                        <a:lnSpc>
                          <a:spcPct val="100000"/>
                        </a:lnSpc>
                        <a:spcBef>
                          <a:spcPts val="990"/>
                        </a:spcBef>
                      </a:pPr>
                      <a:r>
                        <a:rPr sz="3100" b="1" spc="50" dirty="0">
                          <a:solidFill>
                            <a:srgbClr val="010103"/>
                          </a:solidFill>
                          <a:latin typeface="Times New Roman"/>
                          <a:cs typeface="Times New Roman"/>
                        </a:rPr>
                        <a:t>30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220">
                        <a:lnSpc>
                          <a:spcPct val="100000"/>
                        </a:lnSpc>
                        <a:spcBef>
                          <a:spcPts val="990"/>
                        </a:spcBef>
                      </a:pPr>
                      <a:r>
                        <a:rPr sz="3100" b="1" spc="45" dirty="0">
                          <a:solidFill>
                            <a:srgbClr val="010103"/>
                          </a:solidFill>
                          <a:latin typeface="Times New Roman"/>
                          <a:cs typeface="Times New Roman"/>
                        </a:rPr>
                        <a:t>T2</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marL="642620">
                        <a:lnSpc>
                          <a:spcPct val="100000"/>
                        </a:lnSpc>
                        <a:spcBef>
                          <a:spcPts val="990"/>
                        </a:spcBef>
                      </a:pPr>
                      <a:r>
                        <a:rPr sz="3100" b="1" spc="50" dirty="0">
                          <a:solidFill>
                            <a:srgbClr val="010103"/>
                          </a:solidFill>
                          <a:latin typeface="Times New Roman"/>
                          <a:cs typeface="Times New Roman"/>
                        </a:rPr>
                        <a:t>40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220">
                        <a:lnSpc>
                          <a:spcPct val="100000"/>
                        </a:lnSpc>
                        <a:spcBef>
                          <a:spcPts val="955"/>
                        </a:spcBef>
                      </a:pPr>
                      <a:r>
                        <a:rPr sz="3100" b="1" spc="60" dirty="0">
                          <a:solidFill>
                            <a:srgbClr val="010103"/>
                          </a:solidFill>
                          <a:latin typeface="Times New Roman"/>
                          <a:cs typeface="Times New Roman"/>
                        </a:rPr>
                        <a:t>T3</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marL="643890">
                        <a:lnSpc>
                          <a:spcPct val="100000"/>
                        </a:lnSpc>
                        <a:spcBef>
                          <a:spcPts val="955"/>
                        </a:spcBef>
                      </a:pPr>
                      <a:r>
                        <a:rPr sz="3100" b="1" spc="50" dirty="0">
                          <a:solidFill>
                            <a:srgbClr val="010103"/>
                          </a:solidFill>
                          <a:latin typeface="Times New Roman"/>
                          <a:cs typeface="Times New Roman"/>
                        </a:rPr>
                        <a:t>50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gn="r">
                        <a:lnSpc>
                          <a:spcPct val="100000"/>
                        </a:lnSpc>
                        <a:spcBef>
                          <a:spcPts val="955"/>
                        </a:spcBef>
                      </a:pPr>
                      <a:r>
                        <a:rPr sz="3100" b="1" spc="50" dirty="0">
                          <a:solidFill>
                            <a:srgbClr val="010103"/>
                          </a:solidFill>
                          <a:latin typeface="Times New Roman"/>
                          <a:cs typeface="Times New Roman"/>
                        </a:rPr>
                        <a:t>05</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69545" algn="r">
                        <a:lnSpc>
                          <a:spcPct val="100000"/>
                        </a:lnSpc>
                        <a:spcBef>
                          <a:spcPts val="955"/>
                        </a:spcBef>
                      </a:pPr>
                      <a:r>
                        <a:rPr sz="3100" b="1" spc="35" dirty="0">
                          <a:solidFill>
                            <a:srgbClr val="010103"/>
                          </a:solidFill>
                          <a:latin typeface="Times New Roman"/>
                          <a:cs typeface="Times New Roman"/>
                        </a:rPr>
                        <a:t>40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1540933">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1270">
                        <a:lnSpc>
                          <a:spcPts val="440"/>
                        </a:lnSpc>
                        <a:spcBef>
                          <a:spcPts val="5"/>
                        </a:spcBef>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700"/>
                        </a:spcBef>
                      </a:pPr>
                      <a:endParaRPr sz="700">
                        <a:latin typeface="Times New Roman"/>
                        <a:cs typeface="Times New Roman"/>
                      </a:endParaRPr>
                    </a:p>
                    <a:p>
                      <a:pPr marL="66675">
                        <a:lnSpc>
                          <a:spcPts val="690"/>
                        </a:lnSpc>
                        <a:spcBef>
                          <a:spcPts val="5"/>
                        </a:spcBef>
                      </a:pPr>
                      <a:r>
                        <a:rPr sz="700" spc="-50" dirty="0">
                          <a:solidFill>
                            <a:srgbClr val="707770"/>
                          </a:solidFill>
                          <a:latin typeface="Times New Roman"/>
                          <a:cs typeface="Times New Roman"/>
                        </a:rPr>
                        <a:t>I</a:t>
                      </a:r>
                      <a:endParaRPr sz="7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669290" indent="-514350">
                        <a:lnSpc>
                          <a:spcPts val="440"/>
                        </a:lnSpc>
                        <a:spcBef>
                          <a:spcPts val="5"/>
                        </a:spcBef>
                        <a:buClr>
                          <a:srgbClr val="707770"/>
                        </a:buClr>
                        <a:buSzPct val="162500"/>
                        <a:buChar char="■"/>
                        <a:tabLst>
                          <a:tab pos="669290" algn="l"/>
                        </a:tabLst>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60"/>
                        </a:spcBef>
                      </a:pPr>
                      <a:endParaRPr sz="700">
                        <a:latin typeface="Times New Roman"/>
                        <a:cs typeface="Times New Roman"/>
                      </a:endParaRPr>
                    </a:p>
                    <a:p>
                      <a:pPr marR="18415" algn="r">
                        <a:lnSpc>
                          <a:spcPts val="640"/>
                        </a:lnSpc>
                        <a:spcBef>
                          <a:spcPts val="5"/>
                        </a:spcBef>
                      </a:pPr>
                      <a:r>
                        <a:rPr sz="700" spc="-50" dirty="0">
                          <a:solidFill>
                            <a:srgbClr val="707770"/>
                          </a:solidFill>
                          <a:latin typeface="Arial"/>
                          <a:cs typeface="Arial"/>
                        </a:rPr>
                        <a:t>J</a:t>
                      </a:r>
                      <a:endParaRPr sz="700">
                        <a:latin typeface="Arial"/>
                        <a:cs typeface="Arial"/>
                      </a:endParaRPr>
                    </a:p>
                  </a:txBody>
                  <a:tcPr marL="0" marR="0" marT="0" marB="0">
                    <a:lnT w="9525">
                      <a:solidFill>
                        <a:srgbClr val="000000"/>
                      </a:solidFill>
                      <a:prstDash val="solid"/>
                    </a:lnT>
                  </a:tcPr>
                </a:tc>
                <a:extLst>
                  <a:ext uri="{0D108BD9-81ED-4DB2-BD59-A6C34878D82A}">
                    <a16:rowId xmlns:a16="http://schemas.microsoft.com/office/drawing/2014/main" val="10007"/>
                  </a:ext>
                </a:extLst>
              </a:tr>
            </a:tbl>
          </a:graphicData>
        </a:graphic>
      </p:graphicFrame>
      <p:sp>
        <p:nvSpPr>
          <p:cNvPr id="5" name="object 5"/>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99713">
              <a:lnSpc>
                <a:spcPct val="100000"/>
              </a:lnSpc>
              <a:spcBef>
                <a:spcPts val="111"/>
              </a:spcBef>
            </a:pPr>
            <a:r>
              <a:rPr sz="4500" b="1" spc="-195" dirty="0">
                <a:solidFill>
                  <a:srgbClr val="002060"/>
                </a:solidFill>
              </a:rPr>
              <a:t>Deadline Monotonic Scheduling</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61002" y="658751"/>
            <a:ext cx="300291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RMS or EDF</a:t>
            </a:r>
          </a:p>
        </p:txBody>
      </p:sp>
      <p:sp>
        <p:nvSpPr>
          <p:cNvPr id="3" name="object 3"/>
          <p:cNvSpPr txBox="1"/>
          <p:nvPr/>
        </p:nvSpPr>
        <p:spPr>
          <a:xfrm>
            <a:off x="455786" y="1481717"/>
            <a:ext cx="7621414" cy="2254079"/>
          </a:xfrm>
          <a:prstGeom prst="rect">
            <a:avLst/>
          </a:prstGeom>
        </p:spPr>
        <p:txBody>
          <a:bodyPr vert="horz" wrap="square" lIns="0" tIns="118745" rIns="0" bIns="0" rtlCol="0">
            <a:spAutoFit/>
          </a:bodyPr>
          <a:lstStyle/>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4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6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LESS</a:t>
            </a:r>
            <a:endParaRPr sz="3100" dirty="0">
              <a:latin typeface="Arial" panose="020B0604020202020204" pitchFamily="34" charset="0"/>
              <a:cs typeface="Arial" panose="020B0604020202020204" pitchFamily="34" charset="0"/>
            </a:endParaRPr>
          </a:p>
          <a:p>
            <a:pPr marL="436869">
              <a:spcBef>
                <a:spcPts val="745"/>
              </a:spcBef>
              <a:tabLst>
                <a:tab pos="728962" algn="l"/>
              </a:tabLst>
            </a:pPr>
            <a:r>
              <a:rPr sz="2751" spc="-51" dirty="0">
                <a:solidFill>
                  <a:srgbClr val="072F07"/>
                </a:solidFill>
                <a:latin typeface="Arial" panose="020B0604020202020204" pitchFamily="34" charset="0"/>
                <a:cs typeface="Arial" panose="020B0604020202020204" pitchFamily="34" charset="0"/>
              </a:rPr>
              <a:t>-</a:t>
            </a:r>
            <a:r>
              <a:rPr sz="2751" dirty="0">
                <a:solidFill>
                  <a:srgbClr val="072F07"/>
                </a:solidFill>
                <a:latin typeface="Arial" panose="020B0604020202020204" pitchFamily="34" charset="0"/>
                <a:cs typeface="Arial" panose="020B0604020202020204" pitchFamily="34" charset="0"/>
              </a:rPr>
              <a:t>	RMS</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since</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simple</a:t>
            </a:r>
            <a:r>
              <a:rPr sz="2751" spc="105"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and</a:t>
            </a:r>
            <a:r>
              <a:rPr sz="2751" spc="20"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easy</a:t>
            </a:r>
            <a:r>
              <a:rPr sz="2751" spc="95" dirty="0">
                <a:solidFill>
                  <a:srgbClr val="072F07"/>
                </a:solidFill>
                <a:latin typeface="Arial" panose="020B0604020202020204" pitchFamily="34" charset="0"/>
                <a:cs typeface="Arial" panose="020B0604020202020204" pitchFamily="34" charset="0"/>
              </a:rPr>
              <a:t> </a:t>
            </a:r>
            <a:r>
              <a:rPr sz="2751" spc="51" dirty="0">
                <a:solidFill>
                  <a:srgbClr val="072F07"/>
                </a:solidFill>
                <a:latin typeface="Arial" panose="020B0604020202020204" pitchFamily="34" charset="0"/>
                <a:cs typeface="Arial" panose="020B0604020202020204" pitchFamily="34" charset="0"/>
              </a:rPr>
              <a:t>to</a:t>
            </a:r>
            <a:r>
              <a:rPr sz="2751" spc="5" dirty="0">
                <a:solidFill>
                  <a:srgbClr val="072F07"/>
                </a:solidFill>
                <a:latin typeface="Arial" panose="020B0604020202020204" pitchFamily="34" charset="0"/>
                <a:cs typeface="Arial" panose="020B0604020202020204" pitchFamily="34" charset="0"/>
              </a:rPr>
              <a:t> </a:t>
            </a:r>
            <a:r>
              <a:rPr sz="2751" spc="-11" dirty="0">
                <a:solidFill>
                  <a:srgbClr val="072F07"/>
                </a:solidFill>
                <a:latin typeface="Arial" panose="020B0604020202020204" pitchFamily="34" charset="0"/>
                <a:cs typeface="Arial" panose="020B0604020202020204" pitchFamily="34" charset="0"/>
              </a:rPr>
              <a:t>implement</a:t>
            </a:r>
            <a:endParaRPr sz="2751" dirty="0">
              <a:latin typeface="Arial" panose="020B0604020202020204" pitchFamily="34" charset="0"/>
              <a:cs typeface="Arial" panose="020B0604020202020204" pitchFamily="34" charset="0"/>
            </a:endParaRPr>
          </a:p>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3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71"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HIGH</a:t>
            </a:r>
            <a:endParaRPr sz="3100" dirty="0">
              <a:latin typeface="Arial" panose="020B0604020202020204" pitchFamily="34" charset="0"/>
              <a:cs typeface="Arial" panose="020B0604020202020204" pitchFamily="34" charset="0"/>
            </a:endParaRPr>
          </a:p>
          <a:p>
            <a:pPr marL="441314">
              <a:spcBef>
                <a:spcPts val="960"/>
              </a:spcBef>
            </a:pPr>
            <a:r>
              <a:rPr sz="2751" dirty="0">
                <a:solidFill>
                  <a:srgbClr val="072F07"/>
                </a:solidFill>
                <a:latin typeface="Arial" panose="020B0604020202020204" pitchFamily="34" charset="0"/>
                <a:cs typeface="Arial" panose="020B0604020202020204" pitchFamily="34" charset="0"/>
              </a:rPr>
              <a:t>-</a:t>
            </a:r>
            <a:r>
              <a:rPr lang="en-US" sz="275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EDF</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643B1-64ED-C830-A9AF-51336B2AC05D}"/>
              </a:ext>
            </a:extLst>
          </p:cNvPr>
          <p:cNvSpPr>
            <a:spLocks noGrp="1"/>
          </p:cNvSpPr>
          <p:nvPr>
            <p:ph type="title"/>
          </p:nvPr>
        </p:nvSpPr>
        <p:spPr/>
        <p:txBody>
          <a:bodyPr/>
          <a:lstStyle/>
          <a:p>
            <a:r>
              <a:rPr lang="en-US" b="1" dirty="0">
                <a:solidFill>
                  <a:srgbClr val="002060"/>
                </a:solidFill>
              </a:rPr>
              <a:t>Inter Task communication and Synchronization</a:t>
            </a:r>
          </a:p>
        </p:txBody>
      </p:sp>
    </p:spTree>
    <p:extLst>
      <p:ext uri="{BB962C8B-B14F-4D97-AF65-F5344CB8AC3E}">
        <p14:creationId xmlns:p14="http://schemas.microsoft.com/office/powerpoint/2010/main" val="20221346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975620-7DA8-973A-1634-4A8C912CAF9F}"/>
              </a:ext>
            </a:extLst>
          </p:cNvPr>
          <p:cNvSpPr>
            <a:spLocks noGrp="1"/>
          </p:cNvSpPr>
          <p:nvPr>
            <p:ph type="title"/>
          </p:nvPr>
        </p:nvSpPr>
        <p:spPr>
          <a:xfrm>
            <a:off x="628650" y="365129"/>
            <a:ext cx="7886700" cy="473071"/>
          </a:xfrm>
        </p:spPr>
        <p:txBody>
          <a:bodyPr>
            <a:normAutofit fontScale="90000"/>
          </a:bodyPr>
          <a:lstStyle/>
          <a:p>
            <a:r>
              <a:rPr lang="en-US" sz="4500" b="1" dirty="0">
                <a:solidFill>
                  <a:srgbClr val="002060"/>
                </a:solidFill>
              </a:rPr>
              <a:t>Queue</a:t>
            </a:r>
          </a:p>
        </p:txBody>
      </p:sp>
      <p:sp>
        <p:nvSpPr>
          <p:cNvPr id="5" name="Content Placeholder 4">
            <a:extLst>
              <a:ext uri="{FF2B5EF4-FFF2-40B4-BE49-F238E27FC236}">
                <a16:creationId xmlns:a16="http://schemas.microsoft.com/office/drawing/2014/main" id="{97D8C61D-19F1-6FA5-CB2A-2FEE406409AA}"/>
              </a:ext>
            </a:extLst>
          </p:cNvPr>
          <p:cNvSpPr>
            <a:spLocks noGrp="1"/>
          </p:cNvSpPr>
          <p:nvPr>
            <p:ph idx="1"/>
          </p:nvPr>
        </p:nvSpPr>
        <p:spPr>
          <a:xfrm>
            <a:off x="152400" y="990600"/>
            <a:ext cx="8839200" cy="5715000"/>
          </a:xfrm>
        </p:spPr>
        <p:txBody>
          <a:bodyPr>
            <a:normAutofit/>
          </a:bodyPr>
          <a:lstStyle/>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in a RTOS is a kernel object that can pass information between tasks without incurring overwrites from other tasks or entering a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race condition</a:t>
            </a:r>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first in, first out (FIFO) system where items are removed from the queue once read.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simple FIFO system with atomic reads and writes. “Atomic operations” are those that cannot be interrupted by other tasks during their execution. This ensures that another task cannot overwrite our data before it is read by the intended target.</a:t>
            </a: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indent="0">
              <a:buNone/>
            </a:pPr>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this example, Task A writes some data to a queue. No other thread can interrupt Task A during that writing process. After, Task B can write some other piece of data to the queue. Task B’s data will appear behind Task A’s data, as the queue is a FIFO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280608FA-6F0A-605A-BA21-4A541259F7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80" t="7554" r="17299" b="10538"/>
          <a:stretch/>
        </p:blipFill>
        <p:spPr bwMode="auto">
          <a:xfrm>
            <a:off x="2133600" y="3438728"/>
            <a:ext cx="3345180" cy="15697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719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2AF2-3376-C3A9-42F2-4BA2EE4A565C}"/>
              </a:ext>
            </a:extLst>
          </p:cNvPr>
          <p:cNvSpPr>
            <a:spLocks noGrp="1"/>
          </p:cNvSpPr>
          <p:nvPr>
            <p:ph type="title"/>
          </p:nvPr>
        </p:nvSpPr>
        <p:spPr>
          <a:xfrm>
            <a:off x="533400" y="152400"/>
            <a:ext cx="7886700" cy="1325563"/>
          </a:xfrm>
        </p:spPr>
        <p:txBody>
          <a:bodyPr>
            <a:normAutofit fontScale="90000"/>
          </a:bodyPr>
          <a:lstStyle/>
          <a:p>
            <a:r>
              <a:rPr lang="en-US" sz="4500" b="1" dirty="0">
                <a:solidFill>
                  <a:srgbClr val="002060"/>
                </a:solidFill>
              </a:rPr>
              <a:t>Features</a:t>
            </a:r>
            <a:r>
              <a:rPr lang="en-US" sz="4000" dirty="0"/>
              <a:t> </a:t>
            </a:r>
            <a:r>
              <a:rPr lang="en-US" sz="4500" b="1" dirty="0">
                <a:solidFill>
                  <a:srgbClr val="002060"/>
                </a:solidFill>
              </a:rPr>
              <a:t>of real-time systems:</a:t>
            </a:r>
            <a:br>
              <a:rPr lang="en-US" sz="4500" b="1" dirty="0">
                <a:solidFill>
                  <a:srgbClr val="002060"/>
                </a:solidFill>
              </a:rPr>
            </a:br>
            <a:endParaRPr lang="en-US" sz="4500" b="1" dirty="0">
              <a:solidFill>
                <a:srgbClr val="002060"/>
              </a:solidFill>
            </a:endParaRPr>
          </a:p>
        </p:txBody>
      </p:sp>
      <p:sp>
        <p:nvSpPr>
          <p:cNvPr id="3" name="Content Placeholder 2">
            <a:extLst>
              <a:ext uri="{FF2B5EF4-FFF2-40B4-BE49-F238E27FC236}">
                <a16:creationId xmlns:a16="http://schemas.microsoft.com/office/drawing/2014/main" id="{1B618331-7DA2-F5E0-C777-9D7A7CD38560}"/>
              </a:ext>
            </a:extLst>
          </p:cNvPr>
          <p:cNvSpPr>
            <a:spLocks noGrp="1"/>
          </p:cNvSpPr>
          <p:nvPr>
            <p:ph idx="1"/>
          </p:nvPr>
        </p:nvSpPr>
        <p:spPr>
          <a:xfrm>
            <a:off x="228600" y="990600"/>
            <a:ext cx="8686800" cy="5715000"/>
          </a:xfrm>
        </p:spPr>
        <p:txBody>
          <a:bodyPr>
            <a:normAutofit fontScale="92500"/>
          </a:bodyPr>
          <a:lstStyle/>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Determinism</a:t>
            </a:r>
            <a:r>
              <a:rPr lang="en-US" b="0" i="0" dirty="0">
                <a:effectLst/>
                <a:latin typeface="Arial" panose="020B0604020202020204" pitchFamily="34" charset="0"/>
                <a:cs typeface="Arial" panose="020B0604020202020204" pitchFamily="34" charset="0"/>
              </a:rPr>
              <a:t>: Real-time systems must be deterministic, which means that the system's behavior must be predictable and repeatable for a given input. This ensures that the system will always meet its deadlines, regardless of the load or other factors.</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Timing constraints: </a:t>
            </a:r>
            <a:r>
              <a:rPr lang="en-US" b="0" i="0" dirty="0">
                <a:effectLst/>
                <a:latin typeface="Arial" panose="020B0604020202020204" pitchFamily="34" charset="0"/>
                <a:cs typeface="Arial" panose="020B0604020202020204" pitchFamily="34" charset="0"/>
              </a:rPr>
              <a:t>Real-time systems must meet timing constraints, which are deadlines that must be met in order for the system to function correctly. For example, a traffic light system must be able to change the light colors within a specified time period in order to keep traffic flowing smoothly.</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Reliability</a:t>
            </a:r>
            <a:r>
              <a:rPr lang="en-US" b="0" i="0" dirty="0">
                <a:effectLst/>
                <a:latin typeface="Arial" panose="020B0604020202020204" pitchFamily="34" charset="0"/>
                <a:cs typeface="Arial" panose="020B0604020202020204" pitchFamily="34" charset="0"/>
              </a:rPr>
              <a:t>: Real-time systems must be reliable, which means that they must be able to meet their deadlines even in the event of failures or unexpected events. This is critical for systems that are safety-critical, such as air traffic control systems.</a:t>
            </a:r>
          </a:p>
          <a:p>
            <a:pPr algn="l" fontAlgn="auto">
              <a:buFont typeface="Arial" panose="020B0604020202020204" pitchFamily="34" charset="0"/>
              <a:buChar char="•"/>
            </a:pPr>
            <a:r>
              <a:rPr lang="en-US" b="1" dirty="0">
                <a:latin typeface="Arial" panose="020B0604020202020204" pitchFamily="34" charset="0"/>
                <a:cs typeface="Arial" panose="020B0604020202020204" pitchFamily="34" charset="0"/>
              </a:rPr>
              <a:t>Predictability:</a:t>
            </a:r>
            <a:r>
              <a:rPr lang="en-US" b="0" i="0" dirty="0">
                <a:solidFill>
                  <a:srgbClr val="222222"/>
                </a:solidFill>
                <a:effectLs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these systems should mean that we are able to satisfy the timing requirements of critical tasks with </a:t>
            </a:r>
            <a:r>
              <a:rPr lang="en-US" b="1" dirty="0">
                <a:solidFill>
                  <a:srgbClr val="FF0000"/>
                </a:solidFill>
                <a:latin typeface="Arial" panose="020B0604020202020204" pitchFamily="34" charset="0"/>
                <a:cs typeface="Arial" panose="020B0604020202020204" pitchFamily="34" charset="0"/>
              </a:rPr>
              <a:t>100% guarantee </a:t>
            </a:r>
            <a:r>
              <a:rPr lang="en-US" dirty="0">
                <a:latin typeface="Arial" panose="020B0604020202020204" pitchFamily="34" charset="0"/>
                <a:cs typeface="Arial" panose="020B0604020202020204" pitchFamily="34" charset="0"/>
              </a:rPr>
              <a:t>over the life of the system, be able to assess overall system performance over various time frames (a stochastic evaluation) and be able to assess individual task and task group performance at different times and as a function of the current system state. If all these assessments meet the timing requirements, then the system is predictable with respect to its timing requirements.</a:t>
            </a:r>
          </a:p>
          <a:p>
            <a:endParaRPr lang="en-US" dirty="0">
              <a:cs typeface="Aharoni" panose="02010803020104030203" pitchFamily="2" charset="-79"/>
            </a:endParaRPr>
          </a:p>
        </p:txBody>
      </p:sp>
    </p:spTree>
    <p:extLst>
      <p:ext uri="{BB962C8B-B14F-4D97-AF65-F5344CB8AC3E}">
        <p14:creationId xmlns:p14="http://schemas.microsoft.com/office/powerpoint/2010/main" val="3313027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C2B0-F10B-F28A-4420-EB427B94824F}"/>
              </a:ext>
            </a:extLst>
          </p:cNvPr>
          <p:cNvSpPr>
            <a:spLocks noGrp="1"/>
          </p:cNvSpPr>
          <p:nvPr>
            <p:ph type="title"/>
          </p:nvPr>
        </p:nvSpPr>
        <p:spPr>
          <a:xfrm>
            <a:off x="628650" y="365128"/>
            <a:ext cx="7886700" cy="625471"/>
          </a:xfrm>
        </p:spPr>
        <p:txBody>
          <a:bodyPr>
            <a:normAutofit fontScale="90000"/>
          </a:bodyPr>
          <a:lstStyle/>
          <a:p>
            <a:r>
              <a:rPr lang="en-US" sz="4500" b="1" dirty="0">
                <a:solidFill>
                  <a:srgbClr val="002060"/>
                </a:solidFill>
              </a:rPr>
              <a:t>Mutex</a:t>
            </a:r>
          </a:p>
        </p:txBody>
      </p:sp>
      <p:sp>
        <p:nvSpPr>
          <p:cNvPr id="3" name="Content Placeholder 2">
            <a:extLst>
              <a:ext uri="{FF2B5EF4-FFF2-40B4-BE49-F238E27FC236}">
                <a16:creationId xmlns:a16="http://schemas.microsoft.com/office/drawing/2014/main" id="{5E3433E3-7EC7-F510-7494-64D9DE77033A}"/>
              </a:ext>
            </a:extLst>
          </p:cNvPr>
          <p:cNvSpPr>
            <a:spLocks noGrp="1"/>
          </p:cNvSpPr>
          <p:nvPr>
            <p:ph idx="1"/>
          </p:nvPr>
        </p:nvSpPr>
        <p:spPr>
          <a:xfrm>
            <a:off x="152400" y="914400"/>
            <a:ext cx="8763000" cy="4351338"/>
          </a:xfrm>
        </p:spPr>
        <p:txBody>
          <a:bodyPr/>
          <a:lstStyle/>
          <a:p>
            <a:pPr marL="0" marR="0">
              <a:lnSpc>
                <a:spcPct val="107000"/>
              </a:lnSpc>
              <a:spcBef>
                <a:spcPts val="0"/>
              </a:spcBef>
              <a:spcAft>
                <a:spcPts val="800"/>
              </a:spcAft>
            </a:pP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A mutex (short for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MUTual</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EXclusion</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is a flag or lock used to allow only one thread to access a section of code at a time. It blocks (or locks out) all other threads from accessing the code or resource. This ensures that anything executed in that critical section is thread-safe and information will not be corrupted by other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Without such a locking mechanism, we are liable to end up with a </a:t>
            </a:r>
            <a:r>
              <a:rPr lang="en-US" sz="1800" dirty="0">
                <a:effectLst/>
                <a:latin typeface="Arial" panose="020B0604020202020204" pitchFamily="34" charset="0"/>
                <a:ea typeface="Tahoma" panose="020B0604030504040204" pitchFamily="34" charset="0"/>
                <a:cs typeface="Arial" panose="020B0604020202020204" pitchFamily="34" charset="0"/>
              </a:rPr>
              <a:t>race</a:t>
            </a:r>
            <a:r>
              <a:rPr lang="en-US" sz="1800" u="sng" dirty="0">
                <a:solidFill>
                  <a:srgbClr val="0000FF"/>
                </a:solidFill>
                <a:effectLst/>
                <a:latin typeface="Arial" panose="020B0604020202020204" pitchFamily="34" charset="0"/>
                <a:ea typeface="Tahoma" panose="020B0604030504040204" pitchFamily="34" charset="0"/>
                <a:cs typeface="Arial" panose="020B0604020202020204" pitchFamily="34" charset="0"/>
              </a:rPr>
              <a:t> </a:t>
            </a:r>
            <a:r>
              <a:rPr lang="en-US" sz="1800" dirty="0">
                <a:effectLst/>
                <a:latin typeface="Arial" panose="020B0604020202020204" pitchFamily="34" charset="0"/>
                <a:ea typeface="Tahoma" panose="020B0604030504040204" pitchFamily="34" charset="0"/>
                <a:cs typeface="Arial" panose="020B0604020202020204" pitchFamily="34" charset="0"/>
              </a:rPr>
              <a:t>condition</a:t>
            </a:r>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 in our code as multiple threads attempt to read and modify a common resource (such as a global variable, serial port, etc.). </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76DFC2-63CC-A097-CBD1-CC0093620FEE}"/>
              </a:ext>
            </a:extLst>
          </p:cNvPr>
          <p:cNvPicPr>
            <a:picLocks noChangeAspect="1"/>
          </p:cNvPicPr>
          <p:nvPr/>
        </p:nvPicPr>
        <p:blipFill>
          <a:blip r:embed="rId2"/>
          <a:stretch>
            <a:fillRect/>
          </a:stretch>
        </p:blipFill>
        <p:spPr>
          <a:xfrm>
            <a:off x="0" y="3119252"/>
            <a:ext cx="7452824" cy="3694640"/>
          </a:xfrm>
          <a:prstGeom prst="rect">
            <a:avLst/>
          </a:prstGeom>
        </p:spPr>
      </p:pic>
      <p:sp>
        <p:nvSpPr>
          <p:cNvPr id="5" name="TextBox 4">
            <a:extLst>
              <a:ext uri="{FF2B5EF4-FFF2-40B4-BE49-F238E27FC236}">
                <a16:creationId xmlns:a16="http://schemas.microsoft.com/office/drawing/2014/main" id="{83F92E93-A076-B101-091D-21FC27D009E1}"/>
              </a:ext>
            </a:extLst>
          </p:cNvPr>
          <p:cNvSpPr txBox="1"/>
          <p:nvPr/>
        </p:nvSpPr>
        <p:spPr>
          <a:xfrm>
            <a:off x="7620000" y="3090069"/>
            <a:ext cx="1371600" cy="3301994"/>
          </a:xfrm>
          <a:prstGeom prst="rect">
            <a:avLst/>
          </a:prstGeom>
          <a:noFill/>
        </p:spPr>
        <p:txBody>
          <a:bodyPr wrap="square" rtlCol="0">
            <a:spAutoFit/>
          </a:bodyPr>
          <a:lstStyle/>
          <a:p>
            <a:pPr marL="0" marR="0">
              <a:lnSpc>
                <a:spcPct val="107000"/>
              </a:lnSpc>
              <a:spcBef>
                <a:spcPts val="0"/>
              </a:spcBef>
              <a:spcAft>
                <a:spcPts val="800"/>
              </a:spcAft>
            </a:pPr>
            <a:r>
              <a:rPr lang="en-US" sz="1400" kern="10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This results in the same value being written to global/shared memory, even though two increment commands were executed. This is known as a “race condition”.</a:t>
            </a:r>
            <a:endParaRPr lang="en-US" sz="1400"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637089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BDCD-39AE-7EC6-3CC6-A43D003DCDEC}"/>
              </a:ext>
            </a:extLst>
          </p:cNvPr>
          <p:cNvSpPr>
            <a:spLocks noGrp="1"/>
          </p:cNvSpPr>
          <p:nvPr>
            <p:ph type="title"/>
          </p:nvPr>
        </p:nvSpPr>
        <p:spPr/>
        <p:txBody>
          <a:bodyPr/>
          <a:lstStyle/>
          <a:p>
            <a:r>
              <a:rPr lang="en-US" sz="4500" b="1" dirty="0">
                <a:solidFill>
                  <a:srgbClr val="002060"/>
                </a:solidFill>
              </a:rPr>
              <a:t>System Behavior with Mutex</a:t>
            </a:r>
          </a:p>
        </p:txBody>
      </p:sp>
      <p:pic>
        <p:nvPicPr>
          <p:cNvPr id="4" name="Content Placeholder 3">
            <a:extLst>
              <a:ext uri="{FF2B5EF4-FFF2-40B4-BE49-F238E27FC236}">
                <a16:creationId xmlns:a16="http://schemas.microsoft.com/office/drawing/2014/main" id="{84CD65D7-DFE0-042A-0FD6-23F141DF361A}"/>
              </a:ext>
            </a:extLst>
          </p:cNvPr>
          <p:cNvPicPr>
            <a:picLocks noGrp="1" noChangeAspect="1"/>
          </p:cNvPicPr>
          <p:nvPr>
            <p:ph idx="1"/>
          </p:nvPr>
        </p:nvPicPr>
        <p:blipFill>
          <a:blip r:embed="rId2"/>
          <a:stretch>
            <a:fillRect/>
          </a:stretch>
        </p:blipFill>
        <p:spPr>
          <a:xfrm>
            <a:off x="533400" y="1729887"/>
            <a:ext cx="8305800" cy="4671383"/>
          </a:xfrm>
          <a:prstGeom prst="rect">
            <a:avLst/>
          </a:prstGeom>
        </p:spPr>
      </p:pic>
    </p:spTree>
    <p:extLst>
      <p:ext uri="{BB962C8B-B14F-4D97-AF65-F5344CB8AC3E}">
        <p14:creationId xmlns:p14="http://schemas.microsoft.com/office/powerpoint/2010/main" val="7334555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B83B-E985-EA3B-C065-627FBBC5AEDB}"/>
              </a:ext>
            </a:extLst>
          </p:cNvPr>
          <p:cNvSpPr>
            <a:spLocks noGrp="1"/>
          </p:cNvSpPr>
          <p:nvPr>
            <p:ph type="title"/>
          </p:nvPr>
        </p:nvSpPr>
        <p:spPr>
          <a:xfrm>
            <a:off x="628650" y="162569"/>
            <a:ext cx="7886700" cy="549272"/>
          </a:xfrm>
        </p:spPr>
        <p:txBody>
          <a:bodyPr>
            <a:normAutofit fontScale="90000"/>
          </a:bodyPr>
          <a:lstStyle/>
          <a:p>
            <a:r>
              <a:rPr lang="en-US" sz="4500" b="1" dirty="0">
                <a:solidFill>
                  <a:srgbClr val="002060"/>
                </a:solidFill>
              </a:rPr>
              <a:t>Semaphore</a:t>
            </a:r>
          </a:p>
        </p:txBody>
      </p:sp>
      <p:sp>
        <p:nvSpPr>
          <p:cNvPr id="3" name="Content Placeholder 2">
            <a:extLst>
              <a:ext uri="{FF2B5EF4-FFF2-40B4-BE49-F238E27FC236}">
                <a16:creationId xmlns:a16="http://schemas.microsoft.com/office/drawing/2014/main" id="{4276619E-4389-525E-D27E-A3EF82134558}"/>
              </a:ext>
            </a:extLst>
          </p:cNvPr>
          <p:cNvSpPr>
            <a:spLocks noGrp="1"/>
          </p:cNvSpPr>
          <p:nvPr>
            <p:ph idx="1"/>
          </p:nvPr>
        </p:nvSpPr>
        <p:spPr>
          <a:xfrm>
            <a:off x="628650" y="762000"/>
            <a:ext cx="7886700" cy="54149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semaphore is a variable used to control access to a common, shared resource that needs to be accessed by multiple threads or processes. It is similar to a mutex in that it can prevent other threads from accessing a shared resource or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mutex there is level of ownership of the lock (i.e., a single thread is said to have the lock while executing in a critical section), a semaphore is a counter to that as it allows multiple threads to enter a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theory, a semaphore is a shared counter that can be incremented and decremented atomically.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C04DB482-BA26-1995-E596-66A57EAD25FA}"/>
              </a:ext>
            </a:extLst>
          </p:cNvPr>
          <p:cNvPicPr>
            <a:picLocks noChangeAspect="1"/>
          </p:cNvPicPr>
          <p:nvPr/>
        </p:nvPicPr>
        <p:blipFill rotWithShape="1">
          <a:blip r:embed="rId2"/>
          <a:srcRect l="5064" t="3665" r="17721"/>
          <a:stretch/>
        </p:blipFill>
        <p:spPr>
          <a:xfrm>
            <a:off x="3505200" y="3469481"/>
            <a:ext cx="4648200" cy="3259946"/>
          </a:xfrm>
          <a:prstGeom prst="rect">
            <a:avLst/>
          </a:prstGeom>
        </p:spPr>
      </p:pic>
    </p:spTree>
    <p:extLst>
      <p:ext uri="{BB962C8B-B14F-4D97-AF65-F5344CB8AC3E}">
        <p14:creationId xmlns:p14="http://schemas.microsoft.com/office/powerpoint/2010/main" val="17243597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A7F5-9192-FE99-5965-04BB8F536564}"/>
              </a:ext>
            </a:extLst>
          </p:cNvPr>
          <p:cNvSpPr>
            <a:spLocks noGrp="1"/>
          </p:cNvSpPr>
          <p:nvPr>
            <p:ph type="title"/>
          </p:nvPr>
        </p:nvSpPr>
        <p:spPr>
          <a:xfrm>
            <a:off x="628650" y="365129"/>
            <a:ext cx="7886700" cy="625472"/>
          </a:xfrm>
        </p:spPr>
        <p:txBody>
          <a:bodyPr/>
          <a:lstStyle/>
          <a:p>
            <a:r>
              <a:rPr lang="en-US" dirty="0"/>
              <a:t>Use cases of Semaphore</a:t>
            </a:r>
          </a:p>
        </p:txBody>
      </p:sp>
      <p:sp>
        <p:nvSpPr>
          <p:cNvPr id="3" name="Content Placeholder 2">
            <a:extLst>
              <a:ext uri="{FF2B5EF4-FFF2-40B4-BE49-F238E27FC236}">
                <a16:creationId xmlns:a16="http://schemas.microsoft.com/office/drawing/2014/main" id="{07462A27-E5F3-1EBD-BA42-C4148B5BFDBA}"/>
              </a:ext>
            </a:extLst>
          </p:cNvPr>
          <p:cNvSpPr>
            <a:spLocks noGrp="1"/>
          </p:cNvSpPr>
          <p:nvPr>
            <p:ph idx="1"/>
          </p:nvPr>
        </p:nvSpPr>
        <p:spPr>
          <a:xfrm>
            <a:off x="225313" y="1295400"/>
            <a:ext cx="3432287" cy="5319955"/>
          </a:xfrm>
        </p:spPr>
        <p:txBody>
          <a:bodyPr>
            <a:normAutofit/>
          </a:bodyPr>
          <a:lstStyle/>
          <a:p>
            <a:pPr marL="0" indent="0" algn="l">
              <a:buNone/>
            </a:pPr>
            <a:r>
              <a:rPr lang="en-US" sz="1800" b="0" i="0" u="none" strike="noStrike" baseline="0" dirty="0">
                <a:latin typeface="Arial" panose="020B0604020202020204" pitchFamily="34" charset="0"/>
                <a:cs typeface="Arial" panose="020B0604020202020204" pitchFamily="34" charset="0"/>
              </a:rPr>
              <a:t>Some example use cases of semaphores include the following:</a:t>
            </a:r>
          </a:p>
          <a:p>
            <a:pPr algn="l"/>
            <a:r>
              <a:rPr lang="en-US" sz="1800" b="0" i="0" u="none" strike="noStrike" baseline="0" dirty="0">
                <a:latin typeface="Arial" panose="020B0604020202020204" pitchFamily="34" charset="0"/>
                <a:cs typeface="Arial" panose="020B0604020202020204" pitchFamily="34" charset="0"/>
              </a:rPr>
              <a:t>An ISR is finished servicing a peripheral. It may </a:t>
            </a:r>
            <a:r>
              <a:rPr lang="en-US" sz="1800" b="0" i="1" u="none" strike="noStrike" baseline="0" dirty="0">
                <a:latin typeface="Arial" panose="020B0604020202020204" pitchFamily="34" charset="0"/>
                <a:cs typeface="Arial" panose="020B0604020202020204" pitchFamily="34" charset="0"/>
              </a:rPr>
              <a:t>give </a:t>
            </a:r>
            <a:r>
              <a:rPr lang="en-US" sz="1800" b="0" i="0" u="none" strike="noStrike" baseline="0" dirty="0">
                <a:latin typeface="Arial" panose="020B0604020202020204" pitchFamily="34" charset="0"/>
                <a:cs typeface="Arial" panose="020B0604020202020204" pitchFamily="34" charset="0"/>
              </a:rPr>
              <a:t>a semaphore to provide tasks with a signal indicating that data is ready for further processing.</a:t>
            </a:r>
          </a:p>
          <a:p>
            <a:pPr algn="l"/>
            <a:r>
              <a:rPr lang="en-US" sz="1800" b="0" i="0" u="none" strike="noStrike" baseline="0" dirty="0">
                <a:latin typeface="Arial" panose="020B0604020202020204" pitchFamily="34" charset="0"/>
                <a:cs typeface="Arial" panose="020B0604020202020204" pitchFamily="34" charset="0"/>
              </a:rPr>
              <a:t>A task has reached a juncture where it needs to wait for other tasks in the system to </a:t>
            </a:r>
            <a:r>
              <a:rPr lang="en-US" sz="1800" b="0" i="1" u="none" strike="noStrike" baseline="0" dirty="0">
                <a:latin typeface="Arial" panose="020B0604020202020204" pitchFamily="34" charset="0"/>
                <a:cs typeface="Arial" panose="020B0604020202020204" pitchFamily="34" charset="0"/>
              </a:rPr>
              <a:t>catch up </a:t>
            </a:r>
            <a:r>
              <a:rPr lang="en-US" sz="1800" b="0" i="0" u="none" strike="noStrike" baseline="0" dirty="0">
                <a:latin typeface="Arial" panose="020B0604020202020204" pitchFamily="34" charset="0"/>
                <a:cs typeface="Arial" panose="020B0604020202020204" pitchFamily="34" charset="0"/>
              </a:rPr>
              <a:t>before moving on. In this case, a semaphore could be used to synchronize the tasks.</a:t>
            </a:r>
          </a:p>
          <a:p>
            <a:pPr algn="l"/>
            <a:r>
              <a:rPr lang="en-US" sz="1800" b="0" i="0" u="none" strike="noStrike" baseline="0" dirty="0">
                <a:latin typeface="Arial" panose="020B0604020202020204" pitchFamily="34" charset="0"/>
                <a:cs typeface="Arial" panose="020B0604020202020204" pitchFamily="34" charset="0"/>
              </a:rPr>
              <a:t>Restricting the number of simultaneous users of a restricted resource</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1FE0A0-2D51-25C4-63A6-C43F6DCEA6EC}"/>
              </a:ext>
            </a:extLst>
          </p:cNvPr>
          <p:cNvPicPr>
            <a:picLocks noChangeAspect="1"/>
          </p:cNvPicPr>
          <p:nvPr/>
        </p:nvPicPr>
        <p:blipFill>
          <a:blip r:embed="rId2"/>
          <a:stretch>
            <a:fillRect/>
          </a:stretch>
        </p:blipFill>
        <p:spPr>
          <a:xfrm>
            <a:off x="3810000" y="1295400"/>
            <a:ext cx="5108687" cy="2834223"/>
          </a:xfrm>
          <a:prstGeom prst="rect">
            <a:avLst/>
          </a:prstGeom>
          <a:ln>
            <a:solidFill>
              <a:schemeClr val="tx1"/>
            </a:solidFill>
          </a:ln>
        </p:spPr>
      </p:pic>
      <p:pic>
        <p:nvPicPr>
          <p:cNvPr id="7" name="Picture 6">
            <a:extLst>
              <a:ext uri="{FF2B5EF4-FFF2-40B4-BE49-F238E27FC236}">
                <a16:creationId xmlns:a16="http://schemas.microsoft.com/office/drawing/2014/main" id="{6C572F64-13BB-5FB0-4E87-06C1971C6E5A}"/>
              </a:ext>
            </a:extLst>
          </p:cNvPr>
          <p:cNvPicPr>
            <a:picLocks noChangeAspect="1"/>
          </p:cNvPicPr>
          <p:nvPr/>
        </p:nvPicPr>
        <p:blipFill>
          <a:blip r:embed="rId3"/>
          <a:stretch>
            <a:fillRect/>
          </a:stretch>
        </p:blipFill>
        <p:spPr>
          <a:xfrm>
            <a:off x="3733800" y="4265934"/>
            <a:ext cx="5181600" cy="2349421"/>
          </a:xfrm>
          <a:prstGeom prst="rect">
            <a:avLst/>
          </a:prstGeom>
          <a:ln>
            <a:solidFill>
              <a:schemeClr val="tx1"/>
            </a:solidFill>
          </a:ln>
        </p:spPr>
      </p:pic>
    </p:spTree>
    <p:extLst>
      <p:ext uri="{BB962C8B-B14F-4D97-AF65-F5344CB8AC3E}">
        <p14:creationId xmlns:p14="http://schemas.microsoft.com/office/powerpoint/2010/main" val="32089245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329B-CBD9-F125-55D1-3A62C872FA47}"/>
              </a:ext>
            </a:extLst>
          </p:cNvPr>
          <p:cNvSpPr>
            <a:spLocks noGrp="1"/>
          </p:cNvSpPr>
          <p:nvPr>
            <p:ph type="title"/>
          </p:nvPr>
        </p:nvSpPr>
        <p:spPr>
          <a:xfrm>
            <a:off x="628650" y="365129"/>
            <a:ext cx="7886700" cy="549272"/>
          </a:xfrm>
        </p:spPr>
        <p:txBody>
          <a:bodyPr>
            <a:normAutofit fontScale="90000"/>
          </a:bodyPr>
          <a:lstStyle/>
          <a:p>
            <a:r>
              <a:rPr lang="en-US" sz="4500" b="1" dirty="0">
                <a:solidFill>
                  <a:srgbClr val="002060"/>
                </a:solidFill>
              </a:rPr>
              <a:t>Mutex vs Semaphore</a:t>
            </a:r>
          </a:p>
        </p:txBody>
      </p:sp>
      <p:sp>
        <p:nvSpPr>
          <p:cNvPr id="3" name="Content Placeholder 2">
            <a:extLst>
              <a:ext uri="{FF2B5EF4-FFF2-40B4-BE49-F238E27FC236}">
                <a16:creationId xmlns:a16="http://schemas.microsoft.com/office/drawing/2014/main" id="{5EB039C3-6B61-122F-7247-9C9A678551DA}"/>
              </a:ext>
            </a:extLst>
          </p:cNvPr>
          <p:cNvSpPr>
            <a:spLocks noGrp="1"/>
          </p:cNvSpPr>
          <p:nvPr>
            <p:ph idx="1"/>
          </p:nvPr>
        </p:nvSpPr>
        <p:spPr>
          <a:xfrm>
            <a:off x="304800" y="1066800"/>
            <a:ext cx="8210550" cy="51101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You can have a binary semaphore, which only counts to 1.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mutex, as mentioned earlier, implies that the same thread must “take” and “give” the mutex, which means the thread “owns” the mutex during critical section execution. A semaphore is given and taken by different threads, which means it’s better used as a signaling mechanism to synchronize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Because you do not want an interrupt service routine (ISR) to block (hogging the CPU), you generally do not want to use a mutex in an ISR. </a:t>
            </a: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However, you could use a semaphore in an ISR to signal to other threads that it has executed, and some data is ready for consumption.</a:t>
            </a:r>
          </a:p>
          <a:p>
            <a:pPr marL="0" marR="0">
              <a:lnSpc>
                <a:spcPct val="107000"/>
              </a:lnSpc>
              <a:spcBef>
                <a:spcPts val="0"/>
              </a:spcBef>
              <a:spcAft>
                <a:spcPts val="800"/>
              </a:spcAft>
            </a:pP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5783848-D06E-25C0-4093-5A393BF3C86E}"/>
              </a:ext>
            </a:extLst>
          </p:cNvPr>
          <p:cNvPicPr>
            <a:picLocks noChangeAspect="1"/>
          </p:cNvPicPr>
          <p:nvPr/>
        </p:nvPicPr>
        <p:blipFill>
          <a:blip r:embed="rId2"/>
          <a:stretch>
            <a:fillRect/>
          </a:stretch>
        </p:blipFill>
        <p:spPr>
          <a:xfrm>
            <a:off x="1905000" y="4267200"/>
            <a:ext cx="5864860" cy="2353260"/>
          </a:xfrm>
          <a:prstGeom prst="rect">
            <a:avLst/>
          </a:prstGeom>
        </p:spPr>
      </p:pic>
    </p:spTree>
    <p:extLst>
      <p:ext uri="{BB962C8B-B14F-4D97-AF65-F5344CB8AC3E}">
        <p14:creationId xmlns:p14="http://schemas.microsoft.com/office/powerpoint/2010/main" val="3102038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C7D4-2953-549C-4C4A-806DBACC6053}"/>
              </a:ext>
            </a:extLst>
          </p:cNvPr>
          <p:cNvSpPr>
            <a:spLocks noGrp="1"/>
          </p:cNvSpPr>
          <p:nvPr>
            <p:ph type="title"/>
          </p:nvPr>
        </p:nvSpPr>
        <p:spPr>
          <a:xfrm>
            <a:off x="76200" y="0"/>
            <a:ext cx="8763000" cy="777872"/>
          </a:xfrm>
        </p:spPr>
        <p:txBody>
          <a:bodyPr>
            <a:normAutofit fontScale="90000"/>
          </a:bodyPr>
          <a:lstStyle/>
          <a:p>
            <a:r>
              <a:rPr lang="en-US" sz="4500" b="1" dirty="0">
                <a:solidFill>
                  <a:srgbClr val="002060"/>
                </a:solidFill>
              </a:rPr>
              <a:t>Priority Inversion and Priority Inheritance</a:t>
            </a:r>
          </a:p>
        </p:txBody>
      </p:sp>
      <p:sp>
        <p:nvSpPr>
          <p:cNvPr id="3" name="Content Placeholder 2">
            <a:extLst>
              <a:ext uri="{FF2B5EF4-FFF2-40B4-BE49-F238E27FC236}">
                <a16:creationId xmlns:a16="http://schemas.microsoft.com/office/drawing/2014/main" id="{9D19CF4E-A075-B77B-7BE9-F4788DDE6B91}"/>
              </a:ext>
            </a:extLst>
          </p:cNvPr>
          <p:cNvSpPr>
            <a:spLocks noGrp="1"/>
          </p:cNvSpPr>
          <p:nvPr>
            <p:ph idx="1"/>
          </p:nvPr>
        </p:nvSpPr>
        <p:spPr>
          <a:xfrm>
            <a:off x="228600" y="1752600"/>
            <a:ext cx="2895600" cy="4876800"/>
          </a:xfrm>
        </p:spPr>
        <p:txBody>
          <a:bodyPr/>
          <a:lstStyle/>
          <a:p>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a:t>
            </a:r>
            <a:r>
              <a:rPr lang="en-US" sz="1800" kern="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FreeRTOS</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 mutex involves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inheritance </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for the calling thread. If a high priority thread is waiting for a lock from a low priority thread, the low priority thread’s priority is raised to be equal to or above the waiting thread so that it can quickly finish executing the critical section and release the lock. This helps alleviate the problem of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inversion.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2E14E918-0ADB-DB59-EB64-0C758D62864E}"/>
              </a:ext>
            </a:extLst>
          </p:cNvPr>
          <p:cNvPicPr>
            <a:picLocks noChangeAspect="1"/>
          </p:cNvPicPr>
          <p:nvPr/>
        </p:nvPicPr>
        <p:blipFill>
          <a:blip r:embed="rId2"/>
          <a:stretch>
            <a:fillRect/>
          </a:stretch>
        </p:blipFill>
        <p:spPr>
          <a:xfrm>
            <a:off x="3886200" y="642157"/>
            <a:ext cx="4700568" cy="3320243"/>
          </a:xfrm>
          <a:prstGeom prst="rect">
            <a:avLst/>
          </a:prstGeom>
        </p:spPr>
      </p:pic>
      <p:pic>
        <p:nvPicPr>
          <p:cNvPr id="7" name="Picture 6">
            <a:extLst>
              <a:ext uri="{FF2B5EF4-FFF2-40B4-BE49-F238E27FC236}">
                <a16:creationId xmlns:a16="http://schemas.microsoft.com/office/drawing/2014/main" id="{A7ABC53C-6F8E-E981-15E1-922A40B2C03D}"/>
              </a:ext>
            </a:extLst>
          </p:cNvPr>
          <p:cNvPicPr>
            <a:picLocks noChangeAspect="1"/>
          </p:cNvPicPr>
          <p:nvPr/>
        </p:nvPicPr>
        <p:blipFill>
          <a:blip r:embed="rId3"/>
          <a:stretch>
            <a:fillRect/>
          </a:stretch>
        </p:blipFill>
        <p:spPr>
          <a:xfrm>
            <a:off x="4191000" y="3955539"/>
            <a:ext cx="4191000" cy="2919795"/>
          </a:xfrm>
          <a:prstGeom prst="rect">
            <a:avLst/>
          </a:prstGeom>
        </p:spPr>
      </p:pic>
    </p:spTree>
    <p:extLst>
      <p:ext uri="{BB962C8B-B14F-4D97-AF65-F5344CB8AC3E}">
        <p14:creationId xmlns:p14="http://schemas.microsoft.com/office/powerpoint/2010/main" val="29290704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3700" y="2953405"/>
            <a:ext cx="255016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Thank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152400"/>
            <a:ext cx="344424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Types of</a:t>
            </a:r>
            <a:r>
              <a:rPr lang="en-US" sz="4500" b="1" dirty="0">
                <a:solidFill>
                  <a:srgbClr val="002060"/>
                </a:solidFill>
              </a:rPr>
              <a:t> </a:t>
            </a:r>
            <a:r>
              <a:rPr sz="4500" b="1" dirty="0">
                <a:solidFill>
                  <a:srgbClr val="002060"/>
                </a:solidFill>
              </a:rPr>
              <a:t>RT</a:t>
            </a:r>
            <a:r>
              <a:rPr lang="en-US" sz="4500" b="1" dirty="0">
                <a:solidFill>
                  <a:srgbClr val="002060"/>
                </a:solidFill>
              </a:rPr>
              <a:t>O</a:t>
            </a:r>
            <a:r>
              <a:rPr sz="4500" b="1" dirty="0">
                <a:solidFill>
                  <a:srgbClr val="002060"/>
                </a:solidFill>
              </a:rPr>
              <a:t>S</a:t>
            </a:r>
          </a:p>
        </p:txBody>
      </p:sp>
      <p:sp>
        <p:nvSpPr>
          <p:cNvPr id="3" name="object 3"/>
          <p:cNvSpPr txBox="1"/>
          <p:nvPr/>
        </p:nvSpPr>
        <p:spPr>
          <a:xfrm>
            <a:off x="152400" y="990600"/>
            <a:ext cx="8839200" cy="5340565"/>
          </a:xfrm>
          <a:prstGeom prst="rect">
            <a:avLst/>
          </a:prstGeom>
        </p:spPr>
        <p:txBody>
          <a:bodyPr vert="horz" wrap="square" lIns="0" tIns="130175" rIns="0" bIns="0" rtlCol="0">
            <a:spAutoFit/>
          </a:bodyPr>
          <a:lstStyle/>
          <a:p>
            <a:pPr marL="12700" algn="just">
              <a:spcBef>
                <a:spcPts val="1025"/>
              </a:spcBef>
              <a:buClr>
                <a:srgbClr val="976703"/>
              </a:buClr>
              <a:tabLst>
                <a:tab pos="334637" algn="l"/>
              </a:tabLst>
            </a:pPr>
            <a:r>
              <a:rPr sz="2400" b="1" dirty="0">
                <a:latin typeface="Arial" panose="020B0604020202020204" pitchFamily="34" charset="0"/>
                <a:cs typeface="Arial" panose="020B0604020202020204" pitchFamily="34" charset="0"/>
              </a:rPr>
              <a:t>Soft</a:t>
            </a:r>
            <a:r>
              <a:rPr sz="2400" b="1" spc="10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Real</a:t>
            </a:r>
            <a:r>
              <a:rPr sz="2400" b="1" spc="180" dirty="0">
                <a:latin typeface="Arial" panose="020B0604020202020204" pitchFamily="34" charset="0"/>
                <a:cs typeface="Arial" panose="020B0604020202020204" pitchFamily="34" charset="0"/>
              </a:rPr>
              <a:t> </a:t>
            </a:r>
            <a:r>
              <a:rPr sz="2400" b="1" spc="-11" dirty="0">
                <a:latin typeface="Arial" panose="020B0604020202020204" pitchFamily="34" charset="0"/>
                <a:cs typeface="Arial" panose="020B0604020202020204" pitchFamily="34" charset="0"/>
              </a:rPr>
              <a:t>Time:</a:t>
            </a:r>
            <a:endParaRPr lang="en-US" sz="2400" b="1" spc="-11" dirty="0">
              <a:latin typeface="Arial" panose="020B0604020202020204" pitchFamily="34" charset="0"/>
              <a:cs typeface="Arial" panose="020B0604020202020204" pitchFamily="34" charset="0"/>
            </a:endParaRPr>
          </a:p>
          <a:p>
            <a:pPr marL="12700" algn="just">
              <a:spcBef>
                <a:spcPts val="1025"/>
              </a:spcBef>
              <a:buClr>
                <a:srgbClr val="976703"/>
              </a:buClr>
              <a:tabLst>
                <a:tab pos="334637" algn="l"/>
              </a:tabLst>
            </a:pPr>
            <a:r>
              <a:rPr dirty="0">
                <a:latin typeface="Arial" panose="020B0604020202020204" pitchFamily="34" charset="0"/>
                <a:cs typeface="Arial" panose="020B0604020202020204" pitchFamily="34" charset="0"/>
              </a:rPr>
              <a:t>Tasks are perfor</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ed by the syste</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s as fast as possible, </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issing of deadlines so</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eti</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es</a:t>
            </a:r>
            <a:r>
              <a:rPr lang="en-US" dirty="0">
                <a:latin typeface="Arial" panose="020B0604020202020204" pitchFamily="34" charset="0"/>
                <a:cs typeface="Arial" panose="020B0604020202020204" pitchFamily="34" charset="0"/>
              </a:rPr>
              <a:t> is</a:t>
            </a:r>
            <a:r>
              <a:rPr dirty="0">
                <a:latin typeface="Arial" panose="020B0604020202020204" pitchFamily="34" charset="0"/>
                <a:cs typeface="Arial" panose="020B0604020202020204" pitchFamily="34" charset="0"/>
              </a:rPr>
              <a:t> allowed</a:t>
            </a:r>
            <a:r>
              <a:rPr lang="en-US" dirty="0">
                <a:latin typeface="Arial" panose="020B0604020202020204" pitchFamily="34" charset="0"/>
                <a:cs typeface="Arial" panose="020B0604020202020204" pitchFamily="34" charset="0"/>
              </a:rPr>
              <a:t>. These systems often offer only a best-effort promise for keeping deadlines. </a:t>
            </a:r>
            <a:r>
              <a:rPr lang="en-US" i="1" dirty="0">
                <a:latin typeface="Arial" panose="020B0604020202020204" pitchFamily="34" charset="0"/>
                <a:cs typeface="Arial" panose="020B0604020202020204" pitchFamily="34" charset="0"/>
              </a:rPr>
              <a:t>Cruise control in a car is a good example of a soft real-time system because there are no hard specifications or expectations of it. the control system will eventually get them close to their desired speed most of the time.</a:t>
            </a:r>
          </a:p>
          <a:p>
            <a:pPr marL="12700" algn="just">
              <a:spcBef>
                <a:spcPts val="1025"/>
              </a:spcBef>
              <a:buClr>
                <a:srgbClr val="976703"/>
              </a:buClr>
              <a:tabLst>
                <a:tab pos="334637" algn="l"/>
              </a:tabLst>
            </a:pPr>
            <a:r>
              <a:rPr lang="en-US" sz="2400" b="1" spc="-11" dirty="0">
                <a:latin typeface="Arial" panose="020B0604020202020204" pitchFamily="34" charset="0"/>
                <a:cs typeface="Arial" panose="020B0604020202020204" pitchFamily="34" charset="0"/>
              </a:rPr>
              <a:t>Firm Real Time:</a:t>
            </a:r>
          </a:p>
          <a:p>
            <a:pPr marL="12700" algn="just">
              <a:spcBef>
                <a:spcPts val="1025"/>
              </a:spcBef>
              <a:buClr>
                <a:srgbClr val="976703"/>
              </a:buClr>
              <a:tabLst>
                <a:tab pos="334637" algn="l"/>
              </a:tabLst>
            </a:pPr>
            <a:r>
              <a:rPr lang="en-US" dirty="0">
                <a:latin typeface="Arial" panose="020B0604020202020204" pitchFamily="34" charset="0"/>
                <a:cs typeface="Arial" panose="020B0604020202020204" pitchFamily="34" charset="0"/>
              </a:rPr>
              <a:t>As opposed to hard real-time systems, firm real-time systems need to hit their deadlines nearly all the time. If video and audio lose synchronization momentarily, it probably won't be considered a system failure, but will likely upset the consumer of the video.</a:t>
            </a:r>
            <a:endParaRPr dirty="0">
              <a:latin typeface="Arial" panose="020B0604020202020204" pitchFamily="34" charset="0"/>
              <a:cs typeface="Arial" panose="020B0604020202020204" pitchFamily="34" charset="0"/>
            </a:endParaRPr>
          </a:p>
          <a:p>
            <a:pPr marL="12699" algn="just">
              <a:spcBef>
                <a:spcPts val="935"/>
              </a:spcBef>
              <a:buClr>
                <a:srgbClr val="976703"/>
              </a:buClr>
              <a:tabLst>
                <a:tab pos="331462" algn="l"/>
              </a:tabLst>
            </a:pPr>
            <a:r>
              <a:rPr sz="2400" b="1" dirty="0">
                <a:latin typeface="Arial" panose="020B0604020202020204" pitchFamily="34" charset="0"/>
                <a:cs typeface="Arial" panose="020B0604020202020204" pitchFamily="34" charset="0"/>
              </a:rPr>
              <a:t>Hard Real Time:</a:t>
            </a:r>
          </a:p>
          <a:p>
            <a:pPr algn="l"/>
            <a:r>
              <a:rPr lang="en-US" sz="1800" b="0" i="0" u="none" strike="noStrike" baseline="0" dirty="0">
                <a:latin typeface="Arial" panose="020B0604020202020204" pitchFamily="34" charset="0"/>
                <a:cs typeface="Arial" panose="020B0604020202020204" pitchFamily="34" charset="0"/>
              </a:rPr>
              <a:t>A hard real-time system must meet its deadline 100% of the time. If the system does not meet a deadline, then it is considered to have failed.</a:t>
            </a:r>
          </a:p>
          <a:p>
            <a:pPr algn="l"/>
            <a:r>
              <a:rPr lang="en-US" sz="1800" b="0" i="1" u="none" strike="noStrike" baseline="0" dirty="0">
                <a:latin typeface="Arial" panose="020B0604020202020204" pitchFamily="34" charset="0"/>
                <a:cs typeface="Arial" panose="020B0604020202020204" pitchFamily="34" charset="0"/>
              </a:rPr>
              <a:t>Some examples of hard real-time systems can be found in medical devices, such as pacemakers and control systems with extremely tightly controlled parameters.</a:t>
            </a:r>
            <a:endParaRPr sz="3100" i="1"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7438</Words>
  <Application>Microsoft Office PowerPoint</Application>
  <PresentationFormat>On-screen Show (4:3)</PresentationFormat>
  <Paragraphs>564</Paragraphs>
  <Slides>86</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86</vt:i4>
      </vt:variant>
    </vt:vector>
  </HeadingPairs>
  <TitlesOfParts>
    <vt:vector size="99" baseType="lpstr">
      <vt:lpstr>Arial</vt:lpstr>
      <vt:lpstr>Calibri</vt:lpstr>
      <vt:lpstr>Calibri Light</vt:lpstr>
      <vt:lpstr>Courier New</vt:lpstr>
      <vt:lpstr>Nunito</vt:lpstr>
      <vt:lpstr>PalatinoLinotype-Italic</vt:lpstr>
      <vt:lpstr>PalatinoLinotype-Roman</vt:lpstr>
      <vt:lpstr>Segoe UI</vt:lpstr>
      <vt:lpstr>Symbol</vt:lpstr>
      <vt:lpstr>Tahoma</vt:lpstr>
      <vt:lpstr>Times New Roman</vt:lpstr>
      <vt:lpstr>Wingdings</vt:lpstr>
      <vt:lpstr>Office Theme</vt:lpstr>
      <vt:lpstr>RTOS Concepts for Embedded Systems </vt:lpstr>
      <vt:lpstr>Syllabus</vt:lpstr>
      <vt:lpstr>What is a Real Time System ?</vt:lpstr>
      <vt:lpstr>GPOS vs RTOS</vt:lpstr>
      <vt:lpstr>Super Loop Vs RTOS</vt:lpstr>
      <vt:lpstr>Super Loop Vs RTOS</vt:lpstr>
      <vt:lpstr>Real Time Systems</vt:lpstr>
      <vt:lpstr>Features of real-time systems: </vt:lpstr>
      <vt:lpstr>Types of RTOS</vt:lpstr>
      <vt:lpstr>Ways to Guarantee Real Time Behavior</vt:lpstr>
      <vt:lpstr>GPOS vs RTOS at microlevel</vt:lpstr>
      <vt:lpstr>Superloop vs RTOS in Task Handling</vt:lpstr>
      <vt:lpstr>Realistic Task Setup</vt:lpstr>
      <vt:lpstr>Challenges in the design of RTS</vt:lpstr>
      <vt:lpstr>Overview of RTOS Components</vt:lpstr>
      <vt:lpstr>Overview of RTOS Components cont..</vt:lpstr>
      <vt:lpstr>Kernel Objects</vt:lpstr>
      <vt:lpstr>RTOS-aware Debugging</vt:lpstr>
      <vt:lpstr>Utility Measurement for Hard RTS</vt:lpstr>
      <vt:lpstr>Utility Measurement for Soft RTS</vt:lpstr>
      <vt:lpstr>Address Space </vt:lpstr>
      <vt:lpstr>Foreground-Background Systems</vt:lpstr>
      <vt:lpstr>Foreground/Background Systems</vt:lpstr>
      <vt:lpstr>Task Level Response</vt:lpstr>
      <vt:lpstr>Task Level Response (contd... )</vt:lpstr>
      <vt:lpstr>Creating Task and Starting Scheduler</vt:lpstr>
      <vt:lpstr>Multi Tasking</vt:lpstr>
      <vt:lpstr>Multi Tasking</vt:lpstr>
      <vt:lpstr>Task</vt:lpstr>
      <vt:lpstr>Task State</vt:lpstr>
      <vt:lpstr>Task States</vt:lpstr>
      <vt:lpstr>Task Scheduling</vt:lpstr>
      <vt:lpstr>Preemptive and Non-preemptive</vt:lpstr>
      <vt:lpstr>RTOS Task Scheduling Consideration</vt:lpstr>
      <vt:lpstr>Examples of task scheduling in RTOS:</vt:lpstr>
      <vt:lpstr>Memory Management</vt:lpstr>
      <vt:lpstr>Resource Allocation</vt:lpstr>
      <vt:lpstr>Task Partitioning and Priority Assignment </vt:lpstr>
      <vt:lpstr>Task Partitioning and Priority Assignment Cont.</vt:lpstr>
      <vt:lpstr>Resource Management and Allocation : Heap</vt:lpstr>
      <vt:lpstr>Heap Allocation</vt:lpstr>
      <vt:lpstr>Deadline Analysis &amp;Task Timing Requirement</vt:lpstr>
      <vt:lpstr>Fault Tolerance and Error Handling</vt:lpstr>
      <vt:lpstr>Context Switch (Task Switch)</vt:lpstr>
      <vt:lpstr>Task Control Block Model</vt:lpstr>
      <vt:lpstr>Critical Section of Code</vt:lpstr>
      <vt:lpstr>Resource &amp; Shared Resource</vt:lpstr>
      <vt:lpstr>Reentrancy</vt:lpstr>
      <vt:lpstr>Non-Reentrant Functions</vt:lpstr>
      <vt:lpstr>PowerPoint Presentation</vt:lpstr>
      <vt:lpstr>What is Interrupt latency?</vt:lpstr>
      <vt:lpstr>Importance of Interrupt Latency</vt:lpstr>
      <vt:lpstr>PowerPoint Presentation</vt:lpstr>
      <vt:lpstr>Jitter vs Latency</vt:lpstr>
      <vt:lpstr>Factors Affecting Interrupt Latency </vt:lpstr>
      <vt:lpstr>Interrupt Response Equation</vt:lpstr>
      <vt:lpstr>NOTE on Interrupt Response</vt:lpstr>
      <vt:lpstr>Interrupt Recovery</vt:lpstr>
      <vt:lpstr>Clock Tick</vt:lpstr>
      <vt:lpstr>What is deferred interrupt handling?</vt:lpstr>
      <vt:lpstr>Deferred Processing Method (Rephrase the points below)</vt:lpstr>
      <vt:lpstr>When to use deferred interrupt handling </vt:lpstr>
      <vt:lpstr>Categories of Real Time Task</vt:lpstr>
      <vt:lpstr>RTOS Scheduling</vt:lpstr>
      <vt:lpstr>PowerPoint Presentation</vt:lpstr>
      <vt:lpstr>Schedulability Analysis</vt:lpstr>
      <vt:lpstr>Worst Case Execution Time</vt:lpstr>
      <vt:lpstr>Static and Dynamic Scheduling</vt:lpstr>
      <vt:lpstr>Fixed/Static Priority and Dynamic Priority</vt:lpstr>
      <vt:lpstr>Types of Real Time Scheduling Algorithms</vt:lpstr>
      <vt:lpstr>Rate Monotonic</vt:lpstr>
      <vt:lpstr>Rate Monotonic Scheduling</vt:lpstr>
      <vt:lpstr>Rate Monotonic Scheduling</vt:lpstr>
      <vt:lpstr>Earliest Deadline First</vt:lpstr>
      <vt:lpstr>Earliest Deadline First</vt:lpstr>
      <vt:lpstr>Deadline Monotonic Scheduling</vt:lpstr>
      <vt:lpstr>RMS or EDF</vt:lpstr>
      <vt:lpstr>Inter Task communication and Synchronization</vt:lpstr>
      <vt:lpstr>Queue</vt:lpstr>
      <vt:lpstr>Mutex</vt:lpstr>
      <vt:lpstr>System Behavior with Mutex</vt:lpstr>
      <vt:lpstr>Semaphore</vt:lpstr>
      <vt:lpstr>Use cases of Semaphore</vt:lpstr>
      <vt:lpstr>Mutex vs Semaphore</vt:lpstr>
      <vt:lpstr>Priority Inversion and Priority Inheritance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RTOS Concept.pptx</dc:title>
  <dc:creator>Bharani Tarun HYD UDBA2</dc:creator>
  <cp:lastModifiedBy>Bharani Tarun HYD UDBA2</cp:lastModifiedBy>
  <cp:revision>41</cp:revision>
  <dcterms:created xsi:type="dcterms:W3CDTF">2024-06-13T16:15:46Z</dcterms:created>
  <dcterms:modified xsi:type="dcterms:W3CDTF">2024-06-28T05:41:02Z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MSIP_Label_7294a1c8-9899-41e7-8f6e-8b1b3c79592a_Enabled">
    <vt:lpwstr>true</vt:lpwstr>
  </property>
  <property fmtid="{D5CDD505-2E9C-101B-9397-08002B2CF9AE}" pid="4" name="MSIP_Label_7294a1c8-9899-41e7-8f6e-8b1b3c79592a_SetDate">
    <vt:lpwstr>2024-06-13T16:54:04Z</vt:lpwstr>
  </property>
  <property fmtid="{D5CDD505-2E9C-101B-9397-08002B2CF9AE}" pid="5" name="MSIP_Label_7294a1c8-9899-41e7-8f6e-8b1b3c79592a_Method">
    <vt:lpwstr>Privileged</vt:lpwstr>
  </property>
  <property fmtid="{D5CDD505-2E9C-101B-9397-08002B2CF9AE}" pid="6" name="MSIP_Label_7294a1c8-9899-41e7-8f6e-8b1b3c79592a_Name">
    <vt:lpwstr>Internal sub2 (no marking)</vt:lpwstr>
  </property>
  <property fmtid="{D5CDD505-2E9C-101B-9397-08002B2CF9AE}" pid="7" name="MSIP_Label_7294a1c8-9899-41e7-8f6e-8b1b3c79592a_SiteId">
    <vt:lpwstr>eb70b763-b6d7-4486-8555-8831709a784e</vt:lpwstr>
  </property>
  <property fmtid="{D5CDD505-2E9C-101B-9397-08002B2CF9AE}" pid="8" name="MSIP_Label_7294a1c8-9899-41e7-8f6e-8b1b3c79592a_ActionId">
    <vt:lpwstr>499e2e62-e54f-483e-8562-9d3b963bde46</vt:lpwstr>
  </property>
  <property fmtid="{D5CDD505-2E9C-101B-9397-08002B2CF9AE}" pid="9" name="MSIP_Label_7294a1c8-9899-41e7-8f6e-8b1b3c79592a_ContentBits">
    <vt:lpwstr>0</vt:lpwstr>
  </property>
</Properties>
</file>